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 id="2147483727" r:id="rId5"/>
    <p:sldMasterId id="2147483734" r:id="rId6"/>
    <p:sldMasterId id="2147483736" r:id="rId7"/>
    <p:sldMasterId id="2147483742" r:id="rId8"/>
  </p:sldMasterIdLst>
  <p:notesMasterIdLst>
    <p:notesMasterId r:id="rId89"/>
  </p:notesMasterIdLst>
  <p:handoutMasterIdLst>
    <p:handoutMasterId r:id="rId90"/>
  </p:handoutMasterIdLst>
  <p:sldIdLst>
    <p:sldId id="437" r:id="rId9"/>
    <p:sldId id="438" r:id="rId10"/>
    <p:sldId id="439" r:id="rId11"/>
    <p:sldId id="440" r:id="rId12"/>
    <p:sldId id="441" r:id="rId13"/>
    <p:sldId id="442" r:id="rId14"/>
    <p:sldId id="443" r:id="rId15"/>
    <p:sldId id="444" r:id="rId16"/>
    <p:sldId id="445" r:id="rId17"/>
    <p:sldId id="446" r:id="rId18"/>
    <p:sldId id="447" r:id="rId19"/>
    <p:sldId id="448" r:id="rId20"/>
    <p:sldId id="449" r:id="rId21"/>
    <p:sldId id="450" r:id="rId22"/>
    <p:sldId id="451" r:id="rId23"/>
    <p:sldId id="452" r:id="rId24"/>
    <p:sldId id="453" r:id="rId25"/>
    <p:sldId id="454" r:id="rId26"/>
    <p:sldId id="455" r:id="rId27"/>
    <p:sldId id="456" r:id="rId28"/>
    <p:sldId id="458" r:id="rId29"/>
    <p:sldId id="460" r:id="rId30"/>
    <p:sldId id="459" r:id="rId31"/>
    <p:sldId id="461" r:id="rId32"/>
    <p:sldId id="462" r:id="rId33"/>
    <p:sldId id="463" r:id="rId34"/>
    <p:sldId id="464" r:id="rId35"/>
    <p:sldId id="465" r:id="rId36"/>
    <p:sldId id="466" r:id="rId37"/>
    <p:sldId id="467" r:id="rId38"/>
    <p:sldId id="468" r:id="rId39"/>
    <p:sldId id="469" r:id="rId40"/>
    <p:sldId id="470" r:id="rId41"/>
    <p:sldId id="505" r:id="rId42"/>
    <p:sldId id="515" r:id="rId43"/>
    <p:sldId id="516" r:id="rId44"/>
    <p:sldId id="517" r:id="rId45"/>
    <p:sldId id="518" r:id="rId46"/>
    <p:sldId id="472" r:id="rId47"/>
    <p:sldId id="474" r:id="rId48"/>
    <p:sldId id="506" r:id="rId49"/>
    <p:sldId id="512" r:id="rId50"/>
    <p:sldId id="513" r:id="rId51"/>
    <p:sldId id="514" r:id="rId52"/>
    <p:sldId id="475" r:id="rId53"/>
    <p:sldId id="476" r:id="rId54"/>
    <p:sldId id="522" r:id="rId55"/>
    <p:sldId id="523" r:id="rId56"/>
    <p:sldId id="477" r:id="rId57"/>
    <p:sldId id="478" r:id="rId58"/>
    <p:sldId id="479" r:id="rId59"/>
    <p:sldId id="480" r:id="rId60"/>
    <p:sldId id="482" r:id="rId61"/>
    <p:sldId id="527" r:id="rId62"/>
    <p:sldId id="528" r:id="rId63"/>
    <p:sldId id="483" r:id="rId64"/>
    <p:sldId id="484" r:id="rId65"/>
    <p:sldId id="485" r:id="rId66"/>
    <p:sldId id="499" r:id="rId67"/>
    <p:sldId id="500" r:id="rId68"/>
    <p:sldId id="507" r:id="rId69"/>
    <p:sldId id="508" r:id="rId70"/>
    <p:sldId id="509" r:id="rId71"/>
    <p:sldId id="486" r:id="rId72"/>
    <p:sldId id="489" r:id="rId73"/>
    <p:sldId id="526" r:id="rId74"/>
    <p:sldId id="511" r:id="rId75"/>
    <p:sldId id="492" r:id="rId76"/>
    <p:sldId id="495" r:id="rId77"/>
    <p:sldId id="510" r:id="rId78"/>
    <p:sldId id="519" r:id="rId79"/>
    <p:sldId id="520" r:id="rId80"/>
    <p:sldId id="521" r:id="rId81"/>
    <p:sldId id="524" r:id="rId82"/>
    <p:sldId id="525" r:id="rId83"/>
    <p:sldId id="496" r:id="rId84"/>
    <p:sldId id="497" r:id="rId85"/>
    <p:sldId id="498" r:id="rId86"/>
    <p:sldId id="435" r:id="rId87"/>
    <p:sldId id="413" r:id="rId88"/>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5226" autoAdjust="0"/>
  </p:normalViewPr>
  <p:slideViewPr>
    <p:cSldViewPr snapToObjects="1" showGuides="1">
      <p:cViewPr varScale="1">
        <p:scale>
          <a:sx n="110" d="100"/>
          <a:sy n="110" d="100"/>
        </p:scale>
        <p:origin x="516" y="102"/>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61" d="100"/>
          <a:sy n="61" d="100"/>
        </p:scale>
        <p:origin x="-31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notesMaster" Target="notesMasters/notesMaster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4/29/2021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29-04-2021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p:spPr>
      </p:sp>
      <p:sp>
        <p:nvSpPr>
          <p:cNvPr id="1048596" name="Notes Placeholder 2"/>
          <p:cNvSpPr>
            <a:spLocks noGrp="1"/>
          </p:cNvSpPr>
          <p:nvPr>
            <p:ph type="body" idx="1"/>
          </p:nvPr>
        </p:nvSpPr>
        <p:spPr bwMode="auto">
          <a:noFill/>
        </p:spPr>
        <p:txBody>
          <a:bodyPr/>
          <a:lstStyle/>
          <a:p>
            <a:pPr algn="just" eaLnBrk="1" hangingPunct="1">
              <a:lnSpc>
                <a:spcPct val="90000"/>
              </a:lnSpc>
            </a:pPr>
            <a:r>
              <a:rPr lang="en-US" dirty="0"/>
              <a:t>A Collection (sometimes</a:t>
            </a:r>
            <a:r>
              <a:rPr lang="en-US"/>
              <a:t> called</a:t>
            </a:r>
            <a:r>
              <a:rPr lang="en-US" dirty="0"/>
              <a:t> a container) is simply an object that groups multiple elements into a single unit. Collection is used to store, retrieveobjects, and to transmit them from one method to another. </a:t>
            </a:r>
          </a:p>
          <a:p>
            <a:pPr algn="just" eaLnBrk="1" hangingPunct="1">
              <a:lnSpc>
                <a:spcPct val="90000"/>
              </a:lnSpc>
            </a:pPr>
            <a:r>
              <a:rPr lang="en-US" dirty="0"/>
              <a:t>The Collections API</a:t>
            </a:r>
            <a:r>
              <a:rPr lang="en-US"/>
              <a:t> (also called</a:t>
            </a:r>
            <a:r>
              <a:rPr lang="en-US" dirty="0"/>
              <a:t> the Collections framework) standardizes the way in which groups of objects are handled by your programs. It</a:t>
            </a:r>
            <a:r>
              <a:rPr lang="en-US" baseline="0" dirty="0"/>
              <a:t> </a:t>
            </a:r>
            <a:r>
              <a:rPr lang="en-US" dirty="0"/>
              <a:t>presents a set of standard utility classes to manage such collections. This framework is provided in the </a:t>
            </a:r>
            <a:r>
              <a:rPr lang="en-US" dirty="0" err="1"/>
              <a:t>java.util</a:t>
            </a:r>
            <a:r>
              <a:rPr lang="en-US" dirty="0"/>
              <a:t> package and comprises three mainparts:</a:t>
            </a:r>
          </a:p>
          <a:p>
            <a:pPr algn="just" eaLnBrk="1" hangingPunct="1">
              <a:lnSpc>
                <a:spcPct val="90000"/>
              </a:lnSpc>
            </a:pPr>
            <a:r>
              <a:rPr lang="en-US" dirty="0"/>
              <a:t>The core interfaces, which</a:t>
            </a:r>
            <a:r>
              <a:rPr lang="en-US"/>
              <a:t> allow</a:t>
            </a:r>
            <a:r>
              <a:rPr lang="en-US" dirty="0"/>
              <a:t> collections to be manipulated independent of their implementation. These interfaces define the common</a:t>
            </a:r>
            <a:r>
              <a:rPr lang="en-US"/>
              <a:t> functionality</a:t>
            </a:r>
            <a:r>
              <a:rPr lang="en-US" dirty="0"/>
              <a:t> exhibited by collections, and facilitate data exchange between collections.</a:t>
            </a:r>
          </a:p>
          <a:p>
            <a:pPr algn="just" eaLnBrk="1" hangingPunct="1">
              <a:lnSpc>
                <a:spcPct val="90000"/>
              </a:lnSpc>
            </a:pPr>
            <a:r>
              <a:rPr lang="en-US" dirty="0"/>
              <a:t>A</a:t>
            </a:r>
            <a:r>
              <a:rPr lang="en-US"/>
              <a:t> small</a:t>
            </a:r>
            <a:r>
              <a:rPr lang="en-US" dirty="0"/>
              <a:t> set of implementations, which are concrete implementations of the core interfaces, providing data structures that a program can use.</a:t>
            </a:r>
          </a:p>
          <a:p>
            <a:pPr algn="just" eaLnBrk="1" hangingPunct="1">
              <a:lnSpc>
                <a:spcPct val="90000"/>
              </a:lnSpc>
            </a:pPr>
            <a:r>
              <a:rPr lang="en-US" dirty="0"/>
              <a:t>(</a:t>
            </a:r>
            <a:r>
              <a:rPr lang="en-US" dirty="0" err="1"/>
              <a:t>Eg</a:t>
            </a:r>
            <a:r>
              <a:rPr lang="en-US" dirty="0"/>
              <a:t> </a:t>
            </a:r>
            <a:r>
              <a:rPr lang="en-US" dirty="0" err="1"/>
              <a:t>LinkedLists</a:t>
            </a:r>
            <a:r>
              <a:rPr lang="en-US" dirty="0"/>
              <a:t>, Arrays, Vectors, Stack </a:t>
            </a:r>
            <a:r>
              <a:rPr lang="en-US" dirty="0" err="1"/>
              <a:t>etc</a:t>
            </a:r>
            <a:r>
              <a:rPr lang="en-US" dirty="0"/>
              <a:t>)</a:t>
            </a:r>
          </a:p>
          <a:p>
            <a:pPr algn="just" eaLnBrk="1" hangingPunct="1">
              <a:lnSpc>
                <a:spcPct val="90000"/>
              </a:lnSpc>
            </a:pPr>
            <a:r>
              <a:rPr lang="en-US" dirty="0"/>
              <a:t>An assortment </a:t>
            </a:r>
            <a:r>
              <a:rPr lang="en-US"/>
              <a:t>of algorithms</a:t>
            </a:r>
            <a:r>
              <a:rPr lang="en-US" dirty="0"/>
              <a:t>, which can be used to perform various operations on collections, such as sorting and searching.</a:t>
            </a:r>
          </a:p>
          <a:p>
            <a:pPr algn="just" eaLnBrk="1" hangingPunct="1">
              <a:lnSpc>
                <a:spcPct val="90000"/>
              </a:lnSpc>
            </a:pPr>
            <a:r>
              <a:rPr lang="en-US" dirty="0"/>
              <a:t>The collection classes are useful in a variety of ways and are </a:t>
            </a:r>
            <a:r>
              <a:rPr lang="en-US"/>
              <a:t>the fundamental </a:t>
            </a:r>
            <a:r>
              <a:rPr lang="en-US" dirty="0"/>
              <a:t>building blocks of the more complicated data structures used in</a:t>
            </a:r>
            <a:r>
              <a:rPr lang="en-US" baseline="0" dirty="0"/>
              <a:t> </a:t>
            </a:r>
            <a:r>
              <a:rPr lang="en-US" dirty="0"/>
              <a:t>other</a:t>
            </a:r>
            <a:r>
              <a:rPr lang="en-US" baseline="0" dirty="0"/>
              <a:t> </a:t>
            </a:r>
            <a:r>
              <a:rPr lang="en-US" dirty="0"/>
              <a:t>java packages in your own applications. There </a:t>
            </a:r>
            <a:r>
              <a:rPr lang="en-US"/>
              <a:t>are several </a:t>
            </a:r>
            <a:r>
              <a:rPr lang="en-US" dirty="0"/>
              <a:t>types of collections. They vary in storage mechanisms used, in the way they</a:t>
            </a:r>
            <a:r>
              <a:rPr lang="en-US" baseline="0" dirty="0"/>
              <a:t> </a:t>
            </a:r>
            <a:r>
              <a:rPr lang="en-US" dirty="0"/>
              <a:t>access data and in the rules about what data may be stored. </a:t>
            </a:r>
          </a:p>
          <a:p>
            <a:pPr algn="just" eaLnBrk="1" hangingPunct="1">
              <a:lnSpc>
                <a:spcPct val="90000"/>
              </a:lnSpc>
            </a:pPr>
            <a:r>
              <a:rPr lang="en-US" dirty="0"/>
              <a:t>Note : The Java Collection technology is similar to the Standard Template Library (STL) defined by C++. </a:t>
            </a:r>
            <a:endParaRPr lang="en-IN" dirty="0"/>
          </a:p>
        </p:txBody>
      </p:sp>
      <p:sp>
        <p:nvSpPr>
          <p:cNvPr id="104859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pPr>
            <a:fld id="{76677655-1FB3-44E6-9460-4A9910C9F196}" type="slidenum">
              <a:rPr lang="en-US"/>
              <a:pPr fontAlgn="base">
                <a:spcBef>
                  <a:spcPct val="0"/>
                </a:spcBef>
                <a:spcAft>
                  <a:spcPct val="0"/>
                </a:spcAft>
              </a:pPr>
              <a:t>4</a:t>
            </a:fld>
            <a:endParaRPr lang="en-US"/>
          </a:p>
        </p:txBody>
      </p:sp>
    </p:spTree>
    <p:extLst>
      <p:ext uri="{BB962C8B-B14F-4D97-AF65-F5344CB8AC3E}">
        <p14:creationId xmlns:p14="http://schemas.microsoft.com/office/powerpoint/2010/main" val="184206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Slide Image Placeholder 1"/>
          <p:cNvSpPr>
            <a:spLocks noGrp="1" noRot="1" noChangeAspect="1" noTextEdit="1"/>
          </p:cNvSpPr>
          <p:nvPr>
            <p:ph type="sldImg"/>
          </p:nvPr>
        </p:nvSpPr>
        <p:spPr bwMode="auto">
          <a:xfrm>
            <a:off x="381000" y="685800"/>
            <a:ext cx="6096000" cy="3429000"/>
          </a:xfrm>
          <a:prstGeom prst="rect">
            <a:avLst/>
          </a:prstGeom>
          <a:noFill/>
          <a:ln w="12700">
            <a:solidFill>
              <a:srgbClr val="000000"/>
            </a:solidFill>
            <a:miter lim="800000"/>
            <a:headEnd/>
            <a:tailEnd/>
          </a:ln>
        </p:spPr>
      </p:sp>
      <p:sp>
        <p:nvSpPr>
          <p:cNvPr id="1048604" name="Notes Placeholder 2"/>
          <p:cNvSpPr>
            <a:spLocks noGrp="1"/>
          </p:cNvSpPr>
          <p:nvPr>
            <p:ph type="body" idx="1"/>
          </p:nvPr>
        </p:nvSpPr>
        <p:spPr bwMode="auto">
          <a:xfrm>
            <a:off x="685799" y="4343400"/>
            <a:ext cx="5667375" cy="4114800"/>
          </a:xfrm>
          <a:noFill/>
        </p:spPr>
        <p:txBody>
          <a:bodyPr/>
          <a:lstStyle/>
          <a:p>
            <a:pPr algn="just" eaLnBrk="1" hangingPunct="1"/>
            <a:r>
              <a:rPr lang="en-US" b="1" dirty="0"/>
              <a:t>Reduces programming effort</a:t>
            </a:r>
            <a:r>
              <a:rPr lang="en-US" dirty="0"/>
              <a:t> by providing useful data structures </a:t>
            </a:r>
            <a:r>
              <a:rPr lang="en-US"/>
              <a:t>and algorithms </a:t>
            </a:r>
            <a:r>
              <a:rPr lang="en-US" dirty="0"/>
              <a:t>so you don't have to write them yourself. </a:t>
            </a:r>
          </a:p>
          <a:p>
            <a:pPr algn="just" eaLnBrk="1" hangingPunct="1"/>
            <a:r>
              <a:rPr lang="en-US" b="1" dirty="0"/>
              <a:t>Increases performance</a:t>
            </a:r>
            <a:r>
              <a:rPr lang="en-US" dirty="0"/>
              <a:t> by providing high-performance implementations of useful data structures </a:t>
            </a:r>
            <a:r>
              <a:rPr lang="en-US"/>
              <a:t>and algorithms</a:t>
            </a:r>
            <a:r>
              <a:rPr lang="en-US" dirty="0"/>
              <a:t>. Because the various</a:t>
            </a:r>
            <a:r>
              <a:rPr lang="en-US" baseline="0" dirty="0"/>
              <a:t> </a:t>
            </a:r>
            <a:r>
              <a:rPr lang="en-US" dirty="0"/>
              <a:t>implementations</a:t>
            </a:r>
            <a:r>
              <a:rPr lang="en-US" baseline="0" dirty="0"/>
              <a:t> </a:t>
            </a:r>
            <a:r>
              <a:rPr lang="en-US" dirty="0"/>
              <a:t>of each</a:t>
            </a:r>
            <a:r>
              <a:rPr lang="en-US" baseline="0" dirty="0"/>
              <a:t> </a:t>
            </a:r>
            <a:r>
              <a:rPr lang="en-US" dirty="0"/>
              <a:t>interface are interchangeable, programs can be easily tuned by switching implementations. </a:t>
            </a:r>
          </a:p>
          <a:p>
            <a:pPr algn="just" eaLnBrk="1" hangingPunct="1"/>
            <a:r>
              <a:rPr lang="en-US" b="1" dirty="0"/>
              <a:t>Provides interoperability between unrelated APIs</a:t>
            </a:r>
            <a:r>
              <a:rPr lang="en-US" dirty="0"/>
              <a:t> by establishing a common language to pass collections back and forth. </a:t>
            </a:r>
          </a:p>
          <a:p>
            <a:pPr algn="just" eaLnBrk="1" hangingPunct="1"/>
            <a:r>
              <a:rPr lang="en-US" b="1" dirty="0"/>
              <a:t>Reduces the effort required to learn APIs</a:t>
            </a:r>
            <a:r>
              <a:rPr lang="en-US" dirty="0"/>
              <a:t> by eliminating the need to learn multiple ad hoc collection APIs. </a:t>
            </a:r>
          </a:p>
          <a:p>
            <a:pPr algn="just" eaLnBrk="1" hangingPunct="1"/>
            <a:r>
              <a:rPr lang="en-US" b="1" dirty="0"/>
              <a:t>Reduces the effort required to design and implement APIs</a:t>
            </a:r>
            <a:r>
              <a:rPr lang="en-US" dirty="0"/>
              <a:t> by eliminating the need to produce ad hoc collections APIs. </a:t>
            </a:r>
          </a:p>
          <a:p>
            <a:pPr algn="just" eaLnBrk="1" hangingPunct="1"/>
            <a:r>
              <a:rPr lang="en-US" b="1" dirty="0"/>
              <a:t>Fosters software reuse</a:t>
            </a:r>
            <a:r>
              <a:rPr lang="en-US" dirty="0"/>
              <a:t> by providing a standard interface for collections </a:t>
            </a:r>
            <a:r>
              <a:rPr lang="en-US"/>
              <a:t>and algorithms </a:t>
            </a:r>
            <a:r>
              <a:rPr lang="en-US" dirty="0"/>
              <a:t>to manipulate them. </a:t>
            </a:r>
          </a:p>
          <a:p>
            <a:pPr algn="just" eaLnBrk="1" hangingPunct="1"/>
            <a:endParaRPr lang="en-US" dirty="0"/>
          </a:p>
          <a:p>
            <a:pPr algn="just" eaLnBrk="1" hangingPunct="1">
              <a:spcBef>
                <a:spcPct val="0"/>
              </a:spcBef>
            </a:pPr>
            <a:endParaRPr lang="en-IN" dirty="0"/>
          </a:p>
        </p:txBody>
      </p:sp>
      <p:sp>
        <p:nvSpPr>
          <p:cNvPr id="104860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1DC6B32-8B47-4EB9-BBFA-367B5D13060A}" type="slidenum">
              <a:rPr lang="en-US" sz="1200">
                <a:solidFill>
                  <a:schemeClr val="tx1"/>
                </a:solidFill>
                <a:latin typeface="Calibri" pitchFamily="34" charset="0"/>
              </a:rPr>
              <a:pPr algn="r"/>
              <a:t>5</a:t>
            </a:fld>
            <a:endParaRPr lang="en-US" sz="1200">
              <a:solidFill>
                <a:schemeClr val="tx1"/>
              </a:solidFill>
              <a:latin typeface="Calibri" pitchFamily="34" charset="0"/>
            </a:endParaRPr>
          </a:p>
        </p:txBody>
      </p:sp>
      <p:sp>
        <p:nvSpPr>
          <p:cNvPr id="1048606" name="Slide Number Placeholder 4"/>
          <p:cNvSpPr>
            <a:spLocks noGrp="1"/>
          </p:cNvSpPr>
          <p:nvPr>
            <p:ph type="sldNum" sz="quarter" idx="10"/>
          </p:nvPr>
        </p:nvSpPr>
        <p:spPr/>
        <p:txBody>
          <a:bodyPr/>
          <a:lstStyle/>
          <a:p>
            <a:fld id="{26518C4A-9313-41E5-AA58-F388FF3CF1E6}" type="slidenum">
              <a:rPr lang="en-US" smtClean="0"/>
              <a:t>5</a:t>
            </a:fld>
            <a:endParaRPr lang="en-US"/>
          </a:p>
        </p:txBody>
      </p:sp>
    </p:spTree>
    <p:extLst>
      <p:ext uri="{BB962C8B-B14F-4D97-AF65-F5344CB8AC3E}">
        <p14:creationId xmlns:p14="http://schemas.microsoft.com/office/powerpoint/2010/main" val="73372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Slide Image Placeholder 1"/>
          <p:cNvSpPr>
            <a:spLocks noGrp="1" noRot="1" noChangeAspect="1" noTextEdit="1"/>
          </p:cNvSpPr>
          <p:nvPr>
            <p:ph type="sldImg"/>
          </p:nvPr>
        </p:nvSpPr>
        <p:spPr bwMode="auto">
          <a:xfrm>
            <a:off x="381000" y="685800"/>
            <a:ext cx="6096000" cy="3429000"/>
          </a:xfrm>
          <a:prstGeom prst="rect">
            <a:avLst/>
          </a:prstGeom>
          <a:noFill/>
          <a:ln w="12700">
            <a:solidFill>
              <a:srgbClr val="000000"/>
            </a:solidFill>
            <a:miter lim="800000"/>
            <a:headEnd/>
            <a:tailEnd/>
          </a:ln>
        </p:spPr>
      </p:sp>
      <p:sp>
        <p:nvSpPr>
          <p:cNvPr id="1048609" name="Notes Placeholder 2"/>
          <p:cNvSpPr>
            <a:spLocks noGrp="1"/>
          </p:cNvSpPr>
          <p:nvPr>
            <p:ph type="body" idx="1"/>
          </p:nvPr>
        </p:nvSpPr>
        <p:spPr bwMode="auto">
          <a:noFill/>
        </p:spPr>
        <p:txBody>
          <a:bodyPr/>
          <a:lstStyle/>
          <a:p>
            <a:pPr algn="just" eaLnBrk="1" hangingPunct="1"/>
            <a:r>
              <a:rPr lang="en-US" dirty="0"/>
              <a:t>The core collection interfaces are the interfaces used to manipulate collections, and to pass them from one method to another. The basic purpose of these interfaces is </a:t>
            </a:r>
            <a:r>
              <a:rPr lang="en-US"/>
              <a:t>to allow </a:t>
            </a:r>
            <a:r>
              <a:rPr lang="en-US" dirty="0"/>
              <a:t>collections to be manipulated independently of the details of their representation. </a:t>
            </a:r>
          </a:p>
          <a:p>
            <a:pPr algn="just" eaLnBrk="1" hangingPunct="1"/>
            <a:r>
              <a:rPr lang="en-US" dirty="0"/>
              <a:t>When you understand how to use these interfaces, you know most of what there is to know about the framework. The core collections interfaces </a:t>
            </a:r>
            <a:r>
              <a:rPr lang="en-US"/>
              <a:t>in hierarchical </a:t>
            </a:r>
            <a:r>
              <a:rPr lang="en-US" dirty="0"/>
              <a:t>order are shown in Fig:1</a:t>
            </a:r>
          </a:p>
          <a:p>
            <a:pPr algn="just" eaLnBrk="1" hangingPunct="1"/>
            <a:r>
              <a:rPr lang="en-US"/>
              <a:t>Not all </a:t>
            </a:r>
            <a:r>
              <a:rPr lang="en-US" dirty="0"/>
              <a:t>collections in the Collections </a:t>
            </a:r>
            <a:r>
              <a:rPr lang="en-US"/>
              <a:t>Framework actually </a:t>
            </a:r>
            <a:r>
              <a:rPr lang="en-US" dirty="0"/>
              <a:t>implement the Collection interface</a:t>
            </a:r>
            <a:r>
              <a:rPr lang="en-US"/>
              <a:t>. Specifically</a:t>
            </a:r>
            <a:r>
              <a:rPr lang="en-US" dirty="0"/>
              <a:t>, none of the Map-related</a:t>
            </a:r>
            <a:r>
              <a:rPr lang="en-US" baseline="0" dirty="0"/>
              <a:t> </a:t>
            </a:r>
            <a:r>
              <a:rPr lang="en-US" dirty="0"/>
              <a:t>classes</a:t>
            </a:r>
            <a:r>
              <a:rPr lang="en-US" baseline="0" dirty="0"/>
              <a:t> </a:t>
            </a:r>
            <a:r>
              <a:rPr lang="en-US" dirty="0"/>
              <a:t>and</a:t>
            </a:r>
            <a:r>
              <a:rPr lang="en-US" baseline="0" dirty="0"/>
              <a:t> </a:t>
            </a:r>
            <a:r>
              <a:rPr lang="en-US" dirty="0"/>
              <a:t>interfaces extend from Collection. So while </a:t>
            </a:r>
            <a:r>
              <a:rPr lang="en-US" dirty="0" err="1"/>
              <a:t>SortedMap</a:t>
            </a:r>
            <a:r>
              <a:rPr lang="en-US" dirty="0"/>
              <a:t>, </a:t>
            </a:r>
            <a:r>
              <a:rPr lang="en-US" dirty="0" err="1"/>
              <a:t>Hashtable</a:t>
            </a:r>
            <a:r>
              <a:rPr lang="en-US" dirty="0"/>
              <a:t>, </a:t>
            </a:r>
            <a:r>
              <a:rPr lang="en-US" dirty="0" err="1"/>
              <a:t>HashMap</a:t>
            </a:r>
            <a:r>
              <a:rPr lang="en-US" dirty="0"/>
              <a:t>, </a:t>
            </a:r>
            <a:r>
              <a:rPr lang="en-US" dirty="0" err="1"/>
              <a:t>TreeMap</a:t>
            </a:r>
            <a:r>
              <a:rPr lang="en-US" dirty="0"/>
              <a:t>, and </a:t>
            </a:r>
            <a:r>
              <a:rPr lang="en-US" dirty="0" err="1"/>
              <a:t>LinkedHashMap</a:t>
            </a:r>
            <a:r>
              <a:rPr lang="en-US" dirty="0"/>
              <a:t> </a:t>
            </a:r>
            <a:r>
              <a:rPr lang="en-US"/>
              <a:t>are all </a:t>
            </a:r>
            <a:r>
              <a:rPr lang="en-US" dirty="0"/>
              <a:t>thought of as collections, none</a:t>
            </a:r>
            <a:r>
              <a:rPr lang="en-US" baseline="0" dirty="0"/>
              <a:t> </a:t>
            </a:r>
            <a:r>
              <a:rPr lang="en-US"/>
              <a:t>are actually </a:t>
            </a:r>
            <a:r>
              <a:rPr lang="en-US" dirty="0"/>
              <a:t>extended from Collection.</a:t>
            </a:r>
          </a:p>
          <a:p>
            <a:pPr algn="just" eaLnBrk="1" hangingPunct="1"/>
            <a:endParaRPr lang="en-US" dirty="0"/>
          </a:p>
          <a:p>
            <a:pPr algn="just" eaLnBrk="1" hangingPunct="1"/>
            <a:r>
              <a:rPr lang="en-US" b="1" dirty="0"/>
              <a:t>Note:</a:t>
            </a:r>
            <a:r>
              <a:rPr lang="en-US" dirty="0"/>
              <a:t> Collections is a class, with static utility methods, while Collection is an interface with declarations of the methods common to most</a:t>
            </a:r>
            <a:r>
              <a:rPr lang="en-US" baseline="0" dirty="0"/>
              <a:t> </a:t>
            </a:r>
            <a:r>
              <a:rPr lang="en-US" dirty="0"/>
              <a:t>collections including add(), remove(), contains(), size(), and </a:t>
            </a:r>
            <a:r>
              <a:rPr lang="en-US" dirty="0" err="1"/>
              <a:t>iterator</a:t>
            </a:r>
            <a:r>
              <a:rPr lang="en-US" dirty="0"/>
              <a:t>().</a:t>
            </a:r>
          </a:p>
          <a:p>
            <a:pPr algn="just" eaLnBrk="1" hangingPunct="1"/>
            <a:endParaRPr lang="en-US" dirty="0"/>
          </a:p>
          <a:p>
            <a:pPr algn="just" eaLnBrk="1" hangingPunct="1">
              <a:spcBef>
                <a:spcPct val="0"/>
              </a:spcBef>
            </a:pPr>
            <a:endParaRPr lang="en-IN" dirty="0"/>
          </a:p>
        </p:txBody>
      </p:sp>
      <p:sp>
        <p:nvSpPr>
          <p:cNvPr id="104861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38A250B-6C85-4B06-BE39-B70B542E01A9}" type="slidenum">
              <a:rPr lang="en-US" sz="1200">
                <a:solidFill>
                  <a:schemeClr val="tx1"/>
                </a:solidFill>
                <a:latin typeface="Calibri" pitchFamily="34" charset="0"/>
              </a:rPr>
              <a:pPr algn="r"/>
              <a:t>6</a:t>
            </a:fld>
            <a:endParaRPr lang="en-US" sz="1200">
              <a:solidFill>
                <a:schemeClr val="tx1"/>
              </a:solidFill>
              <a:latin typeface="Calibri" pitchFamily="34" charset="0"/>
            </a:endParaRPr>
          </a:p>
        </p:txBody>
      </p:sp>
      <p:sp>
        <p:nvSpPr>
          <p:cNvPr id="1048611" name="Slide Number Placeholder 4"/>
          <p:cNvSpPr>
            <a:spLocks noGrp="1"/>
          </p:cNvSpPr>
          <p:nvPr>
            <p:ph type="sldNum" sz="quarter" idx="10"/>
          </p:nvPr>
        </p:nvSpPr>
        <p:spPr/>
        <p:txBody>
          <a:bodyPr/>
          <a:lstStyle/>
          <a:p>
            <a:fld id="{26518C4A-9313-41E5-AA58-F388FF3CF1E6}" type="slidenum">
              <a:rPr lang="en-US" smtClean="0"/>
              <a:t>6</a:t>
            </a:fld>
            <a:endParaRPr lang="en-US"/>
          </a:p>
        </p:txBody>
      </p:sp>
    </p:spTree>
    <p:extLst>
      <p:ext uri="{BB962C8B-B14F-4D97-AF65-F5344CB8AC3E}">
        <p14:creationId xmlns:p14="http://schemas.microsoft.com/office/powerpoint/2010/main" val="408797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Slide Image Placeholder 1"/>
          <p:cNvSpPr>
            <a:spLocks noGrp="1" noRot="1" noChangeAspect="1" noTextEdit="1"/>
          </p:cNvSpPr>
          <p:nvPr>
            <p:ph type="sldImg"/>
          </p:nvPr>
        </p:nvSpPr>
        <p:spPr bwMode="auto">
          <a:xfrm>
            <a:off x="381000" y="685800"/>
            <a:ext cx="6096000" cy="3429000"/>
          </a:xfrm>
          <a:prstGeom prst="rect">
            <a:avLst/>
          </a:prstGeom>
          <a:noFill/>
          <a:ln w="12700">
            <a:solidFill>
              <a:srgbClr val="000000"/>
            </a:solidFill>
            <a:miter lim="800000"/>
            <a:headEnd/>
            <a:tailEnd/>
          </a:ln>
        </p:spPr>
      </p:sp>
      <p:sp>
        <p:nvSpPr>
          <p:cNvPr id="1048614" name="Notes Placeholder 2"/>
          <p:cNvSpPr>
            <a:spLocks noGrp="1"/>
          </p:cNvSpPr>
          <p:nvPr>
            <p:ph type="body" idx="1"/>
          </p:nvPr>
        </p:nvSpPr>
        <p:spPr bwMode="auto">
          <a:noFill/>
        </p:spPr>
        <p:txBody>
          <a:bodyPr/>
          <a:lstStyle/>
          <a:p>
            <a:pPr algn="just" eaLnBrk="1" hangingPunct="1">
              <a:lnSpc>
                <a:spcPct val="90000"/>
              </a:lnSpc>
            </a:pPr>
            <a:r>
              <a:rPr lang="en-US" dirty="0"/>
              <a:t>These are the 4 major interfaces:</a:t>
            </a:r>
          </a:p>
          <a:p>
            <a:pPr algn="just" eaLnBrk="1" hangingPunct="1">
              <a:lnSpc>
                <a:spcPct val="90000"/>
              </a:lnSpc>
            </a:pPr>
            <a:r>
              <a:rPr lang="en-US" b="1" dirty="0"/>
              <a:t>Set Interface</a:t>
            </a:r>
          </a:p>
          <a:p>
            <a:pPr algn="just" eaLnBrk="1" hangingPunct="1">
              <a:lnSpc>
                <a:spcPct val="90000"/>
              </a:lnSpc>
            </a:pPr>
            <a:r>
              <a:rPr lang="en-US" dirty="0"/>
              <a:t>A Set cares about uniqueness. It </a:t>
            </a:r>
            <a:r>
              <a:rPr lang="en-US"/>
              <a:t>doesn't allow </a:t>
            </a:r>
            <a:r>
              <a:rPr lang="en-US" dirty="0"/>
              <a:t>duplicates.</a:t>
            </a:r>
          </a:p>
          <a:p>
            <a:pPr algn="just" eaLnBrk="1" hangingPunct="1">
              <a:lnSpc>
                <a:spcPct val="90000"/>
              </a:lnSpc>
            </a:pPr>
            <a:r>
              <a:rPr lang="en-US" b="1" dirty="0"/>
              <a:t>List Interface</a:t>
            </a:r>
          </a:p>
          <a:p>
            <a:pPr algn="just" eaLnBrk="1" hangingPunct="1">
              <a:lnSpc>
                <a:spcPct val="90000"/>
              </a:lnSpc>
            </a:pPr>
            <a:r>
              <a:rPr lang="en-US" dirty="0"/>
              <a:t>A List cares about the index. The one thing that List has that non-lists don't have is a set of methods related to the index.</a:t>
            </a:r>
            <a:r>
              <a:rPr lang="en-US" baseline="0" dirty="0"/>
              <a:t> </a:t>
            </a:r>
            <a:r>
              <a:rPr lang="en-US" dirty="0"/>
              <a:t>Those key</a:t>
            </a:r>
            <a:r>
              <a:rPr lang="en-US" baseline="0" dirty="0"/>
              <a:t> </a:t>
            </a:r>
            <a:r>
              <a:rPr lang="en-US" dirty="0"/>
              <a:t>methods</a:t>
            </a:r>
            <a:r>
              <a:rPr lang="en-US" baseline="0" dirty="0"/>
              <a:t> </a:t>
            </a:r>
            <a:r>
              <a:rPr lang="en-US" dirty="0"/>
              <a:t>include</a:t>
            </a:r>
            <a:r>
              <a:rPr lang="en-US" baseline="0" dirty="0"/>
              <a:t> </a:t>
            </a:r>
            <a:r>
              <a:rPr lang="en-US" dirty="0"/>
              <a:t>things like</a:t>
            </a:r>
            <a:r>
              <a:rPr lang="en-US" baseline="0" dirty="0"/>
              <a:t> </a:t>
            </a:r>
            <a:r>
              <a:rPr lang="en-US" dirty="0"/>
              <a:t>get(</a:t>
            </a:r>
            <a:r>
              <a:rPr lang="en-US" dirty="0" err="1"/>
              <a:t>int</a:t>
            </a:r>
            <a:r>
              <a:rPr lang="en-US" dirty="0"/>
              <a:t> index), </a:t>
            </a:r>
            <a:r>
              <a:rPr lang="en-US" dirty="0" err="1"/>
              <a:t>indexOf</a:t>
            </a:r>
            <a:r>
              <a:rPr lang="en-US" dirty="0"/>
              <a:t>(Object o), add(</a:t>
            </a:r>
            <a:r>
              <a:rPr lang="en-US" dirty="0" err="1"/>
              <a:t>int</a:t>
            </a:r>
            <a:r>
              <a:rPr lang="en-US" dirty="0"/>
              <a:t> index, Object </a:t>
            </a:r>
            <a:r>
              <a:rPr lang="en-US" dirty="0" err="1"/>
              <a:t>obj</a:t>
            </a:r>
            <a:r>
              <a:rPr lang="en-US" dirty="0"/>
              <a:t>), and so on. </a:t>
            </a:r>
          </a:p>
          <a:p>
            <a:pPr algn="just" eaLnBrk="1" hangingPunct="1">
              <a:lnSpc>
                <a:spcPct val="90000"/>
              </a:lnSpc>
            </a:pPr>
            <a:r>
              <a:rPr lang="en-US" b="1" dirty="0"/>
              <a:t>Queue Interface</a:t>
            </a:r>
          </a:p>
          <a:p>
            <a:pPr algn="just" eaLnBrk="1" hangingPunct="1">
              <a:lnSpc>
                <a:spcPct val="90000"/>
              </a:lnSpc>
            </a:pPr>
            <a:r>
              <a:rPr lang="en-US" dirty="0"/>
              <a:t>A Queue is designed to hold a list of "to-dos," or things to be processed in some way</a:t>
            </a:r>
            <a:r>
              <a:rPr lang="en-US"/>
              <a:t>. Although</a:t>
            </a:r>
            <a:r>
              <a:rPr lang="en-US" baseline="0"/>
              <a:t> </a:t>
            </a:r>
            <a:r>
              <a:rPr lang="en-US" dirty="0"/>
              <a:t>other orders are possible,</a:t>
            </a:r>
            <a:r>
              <a:rPr lang="en-US" baseline="0" dirty="0"/>
              <a:t> </a:t>
            </a:r>
            <a:r>
              <a:rPr lang="en-US" dirty="0"/>
              <a:t>queues </a:t>
            </a:r>
            <a:r>
              <a:rPr lang="en-US"/>
              <a:t>are typically</a:t>
            </a:r>
            <a:r>
              <a:rPr lang="en-US" baseline="0"/>
              <a:t> </a:t>
            </a:r>
            <a:r>
              <a:rPr lang="en-US" dirty="0"/>
              <a:t>thought</a:t>
            </a:r>
            <a:r>
              <a:rPr lang="en-US" baseline="0" dirty="0"/>
              <a:t> </a:t>
            </a:r>
            <a:r>
              <a:rPr lang="en-US" dirty="0"/>
              <a:t>of as FIFO (first-in, first-out). Queues </a:t>
            </a:r>
            <a:r>
              <a:rPr lang="en-US"/>
              <a:t>support all </a:t>
            </a:r>
            <a:r>
              <a:rPr lang="en-US" dirty="0"/>
              <a:t>of the standard Collection methods and</a:t>
            </a:r>
            <a:r>
              <a:rPr lang="en-US" baseline="0" dirty="0"/>
              <a:t> </a:t>
            </a:r>
            <a:r>
              <a:rPr lang="en-US"/>
              <a:t>they also </a:t>
            </a:r>
            <a:r>
              <a:rPr lang="en-US" dirty="0"/>
              <a:t>add methods</a:t>
            </a:r>
            <a:r>
              <a:rPr lang="en-US" baseline="0" dirty="0"/>
              <a:t> </a:t>
            </a:r>
            <a:r>
              <a:rPr lang="en-US" dirty="0"/>
              <a:t>to</a:t>
            </a:r>
            <a:r>
              <a:rPr lang="en-US" baseline="0" dirty="0"/>
              <a:t> </a:t>
            </a:r>
            <a:r>
              <a:rPr lang="en-US" dirty="0"/>
              <a:t>add</a:t>
            </a:r>
            <a:r>
              <a:rPr lang="en-US" baseline="0" dirty="0"/>
              <a:t> </a:t>
            </a:r>
            <a:r>
              <a:rPr lang="en-US" dirty="0"/>
              <a:t>and</a:t>
            </a:r>
            <a:r>
              <a:rPr lang="en-US" baseline="0" dirty="0"/>
              <a:t> </a:t>
            </a:r>
            <a:r>
              <a:rPr lang="en-US" dirty="0"/>
              <a:t>subtract elements</a:t>
            </a:r>
            <a:r>
              <a:rPr lang="en-US" baseline="0" dirty="0"/>
              <a:t> </a:t>
            </a:r>
            <a:r>
              <a:rPr lang="en-US" dirty="0"/>
              <a:t>and review queue elements.</a:t>
            </a:r>
          </a:p>
          <a:p>
            <a:pPr algn="just" eaLnBrk="1" hangingPunct="1">
              <a:lnSpc>
                <a:spcPct val="90000"/>
              </a:lnSpc>
            </a:pPr>
            <a:r>
              <a:rPr lang="en-US" b="1" dirty="0"/>
              <a:t>Map Interface</a:t>
            </a:r>
          </a:p>
          <a:p>
            <a:pPr algn="just" eaLnBrk="1" hangingPunct="1">
              <a:lnSpc>
                <a:spcPct val="90000"/>
              </a:lnSpc>
            </a:pPr>
            <a:r>
              <a:rPr lang="en-US" dirty="0"/>
              <a:t>A Map cares about unique identifiers. You map a unique key (the ID) to a </a:t>
            </a:r>
            <a:r>
              <a:rPr lang="en-US"/>
              <a:t>specific value</a:t>
            </a:r>
            <a:r>
              <a:rPr lang="en-US" dirty="0"/>
              <a:t>, where both the key and </a:t>
            </a:r>
            <a:r>
              <a:rPr lang="en-US"/>
              <a:t>the value </a:t>
            </a:r>
            <a:r>
              <a:rPr lang="en-US" dirty="0"/>
              <a:t>are, of course,  objects. You're probably quite familiar with Maps since many languages support data structures that use a key</a:t>
            </a:r>
            <a:r>
              <a:rPr lang="en-US"/>
              <a:t>/value </a:t>
            </a:r>
            <a:r>
              <a:rPr lang="en-US" dirty="0"/>
              <a:t>or name</a:t>
            </a:r>
            <a:r>
              <a:rPr lang="en-US"/>
              <a:t>/value </a:t>
            </a:r>
            <a:r>
              <a:rPr lang="en-US" dirty="0"/>
              <a:t>pair. The Map</a:t>
            </a:r>
            <a:r>
              <a:rPr lang="en-US" baseline="0" dirty="0"/>
              <a:t> </a:t>
            </a:r>
            <a:r>
              <a:rPr lang="en-US" dirty="0"/>
              <a:t>implementations let you do things like search for </a:t>
            </a:r>
            <a:r>
              <a:rPr lang="en-US"/>
              <a:t>a value </a:t>
            </a:r>
            <a:r>
              <a:rPr lang="en-US" dirty="0"/>
              <a:t>based on the key, ask for a collection of just </a:t>
            </a:r>
            <a:r>
              <a:rPr lang="en-US"/>
              <a:t>the values</a:t>
            </a:r>
            <a:r>
              <a:rPr lang="en-US" dirty="0"/>
              <a:t>, or ask for a collection of just the keys. Like Sets, Maps rely on </a:t>
            </a:r>
            <a:r>
              <a:rPr lang="en-US"/>
              <a:t>the equals</a:t>
            </a:r>
            <a:r>
              <a:rPr lang="en-US" dirty="0"/>
              <a:t>() method to determine whether two keys are the same or different.</a:t>
            </a:r>
          </a:p>
          <a:p>
            <a:pPr algn="just" eaLnBrk="1" hangingPunct="1">
              <a:lnSpc>
                <a:spcPct val="90000"/>
              </a:lnSpc>
              <a:spcBef>
                <a:spcPct val="0"/>
              </a:spcBef>
            </a:pPr>
            <a:endParaRPr lang="en-IN" dirty="0"/>
          </a:p>
        </p:txBody>
      </p:sp>
      <p:sp>
        <p:nvSpPr>
          <p:cNvPr id="104861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75E5548-E2AE-43E1-A2FF-538AD52BCD80}" type="slidenum">
              <a:rPr lang="en-US" sz="1200">
                <a:solidFill>
                  <a:schemeClr val="tx1"/>
                </a:solidFill>
                <a:latin typeface="Calibri" pitchFamily="34" charset="0"/>
              </a:rPr>
              <a:pPr algn="r"/>
              <a:t>7</a:t>
            </a:fld>
            <a:endParaRPr lang="en-US" sz="1200">
              <a:solidFill>
                <a:schemeClr val="tx1"/>
              </a:solidFill>
              <a:latin typeface="Calibri" pitchFamily="34" charset="0"/>
            </a:endParaRPr>
          </a:p>
        </p:txBody>
      </p:sp>
      <p:sp>
        <p:nvSpPr>
          <p:cNvPr id="1048616" name="Slide Number Placeholder 4"/>
          <p:cNvSpPr>
            <a:spLocks noGrp="1"/>
          </p:cNvSpPr>
          <p:nvPr>
            <p:ph type="sldNum" sz="quarter" idx="10"/>
          </p:nvPr>
        </p:nvSpPr>
        <p:spPr/>
        <p:txBody>
          <a:bodyPr/>
          <a:lstStyle/>
          <a:p>
            <a:fld id="{26518C4A-9313-41E5-AA58-F388FF3CF1E6}" type="slidenum">
              <a:rPr lang="en-US" smtClean="0"/>
              <a:t>7</a:t>
            </a:fld>
            <a:endParaRPr lang="en-US"/>
          </a:p>
        </p:txBody>
      </p:sp>
    </p:spTree>
    <p:extLst>
      <p:ext uri="{BB962C8B-B14F-4D97-AF65-F5344CB8AC3E}">
        <p14:creationId xmlns:p14="http://schemas.microsoft.com/office/powerpoint/2010/main" val="2158328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p:spPr>
      </p:sp>
      <p:sp>
        <p:nvSpPr>
          <p:cNvPr id="1048640" name="Rectangle 3"/>
          <p:cNvSpPr>
            <a:spLocks noGrp="1"/>
          </p:cNvSpPr>
          <p:nvPr>
            <p:ph type="body" idx="1"/>
          </p:nvPr>
        </p:nvSpPr>
        <p:spPr bwMode="auto">
          <a:xfrm>
            <a:off x="685799" y="4343400"/>
            <a:ext cx="5686425" cy="4324350"/>
          </a:xfrm>
          <a:noFill/>
        </p:spPr>
        <p:txBody>
          <a:bodyPr/>
          <a:lstStyle/>
          <a:p>
            <a:pPr algn="just" eaLnBrk="1" hangingPunct="1"/>
            <a:r>
              <a:rPr lang="en-US" dirty="0"/>
              <a:t>Look at the following pieces of code:</a:t>
            </a:r>
          </a:p>
          <a:p>
            <a:pPr algn="just" eaLnBrk="1" hangingPunct="1"/>
            <a:r>
              <a:rPr lang="en-US" dirty="0"/>
              <a:t>List </a:t>
            </a:r>
            <a:r>
              <a:rPr lang="en-US" dirty="0" err="1"/>
              <a:t>myIntegerList</a:t>
            </a:r>
            <a:r>
              <a:rPr lang="en-US" dirty="0"/>
              <a:t> = new </a:t>
            </a:r>
            <a:r>
              <a:rPr lang="en-US" dirty="0" err="1"/>
              <a:t>LinkedList</a:t>
            </a:r>
            <a:r>
              <a:rPr lang="en-US" dirty="0"/>
              <a:t>(); // 1</a:t>
            </a:r>
          </a:p>
          <a:p>
            <a:pPr algn="just" eaLnBrk="1" hangingPunct="1"/>
            <a:r>
              <a:rPr lang="en-US" dirty="0" err="1"/>
              <a:t>myIntegerList.add</a:t>
            </a:r>
            <a:r>
              <a:rPr lang="en-US" dirty="0"/>
              <a:t>(new Integer(0)); // 2</a:t>
            </a:r>
          </a:p>
          <a:p>
            <a:pPr algn="just" eaLnBrk="1" hangingPunct="1"/>
            <a:r>
              <a:rPr lang="en-US" dirty="0"/>
              <a:t>Integer x = (Integer) </a:t>
            </a:r>
            <a:r>
              <a:rPr lang="en-US" dirty="0" err="1"/>
              <a:t>myIntegerList.iterator</a:t>
            </a:r>
            <a:r>
              <a:rPr lang="en-US" dirty="0"/>
              <a:t>().next(); // 3</a:t>
            </a:r>
          </a:p>
          <a:p>
            <a:pPr algn="just" eaLnBrk="1" hangingPunct="1"/>
            <a:r>
              <a:rPr lang="en-US" dirty="0"/>
              <a:t>The cast on line 3 is slightly annoying</a:t>
            </a:r>
            <a:r>
              <a:rPr lang="en-US"/>
              <a:t>. Typically</a:t>
            </a:r>
            <a:r>
              <a:rPr lang="en-US" dirty="0"/>
              <a:t>, the programmer knows what kind of data has been placed into a particular list. However, the cast </a:t>
            </a:r>
            <a:r>
              <a:rPr lang="en-US"/>
              <a:t>is essential. </a:t>
            </a:r>
            <a:r>
              <a:rPr lang="en-US" dirty="0"/>
              <a:t>The compiler can only guarantee that an Object will be returned by the </a:t>
            </a:r>
            <a:r>
              <a:rPr lang="en-US" dirty="0" err="1"/>
              <a:t>iterator</a:t>
            </a:r>
            <a:r>
              <a:rPr lang="en-US" dirty="0"/>
              <a:t>. To ensure the assignment to a variable of type Integer is type safe, the cast is required. Of course, the cast not only introduces clutter. What if programmers </a:t>
            </a:r>
            <a:r>
              <a:rPr lang="en-US"/>
              <a:t>could actually </a:t>
            </a:r>
            <a:r>
              <a:rPr lang="en-US" dirty="0"/>
              <a:t>express their intent,</a:t>
            </a:r>
            <a:r>
              <a:rPr lang="en-US" baseline="0" dirty="0"/>
              <a:t> </a:t>
            </a:r>
            <a:r>
              <a:rPr lang="en-US" dirty="0"/>
              <a:t>and mark a list as being restricted to contain a particular data type? This is the core idea behind generics. Here is a version of the program</a:t>
            </a:r>
            <a:r>
              <a:rPr lang="en-US" baseline="0" dirty="0"/>
              <a:t> </a:t>
            </a:r>
            <a:r>
              <a:rPr lang="en-US" dirty="0"/>
              <a:t>fragment given above using generics:</a:t>
            </a:r>
          </a:p>
          <a:p>
            <a:pPr algn="just" eaLnBrk="1" hangingPunct="1"/>
            <a:r>
              <a:rPr lang="en-US" dirty="0"/>
              <a:t>List&lt;Integer&gt; </a:t>
            </a:r>
            <a:r>
              <a:rPr lang="en-US" dirty="0" err="1"/>
              <a:t>myIntegerList</a:t>
            </a:r>
            <a:r>
              <a:rPr lang="en-US" dirty="0"/>
              <a:t> = new </a:t>
            </a:r>
            <a:r>
              <a:rPr lang="en-US" dirty="0" err="1"/>
              <a:t>LinkedList</a:t>
            </a:r>
            <a:r>
              <a:rPr lang="en-US" dirty="0"/>
              <a:t>&lt;Integer&gt;(); // 1</a:t>
            </a:r>
          </a:p>
          <a:p>
            <a:pPr algn="just" eaLnBrk="1" hangingPunct="1"/>
            <a:r>
              <a:rPr lang="en-US" dirty="0" err="1"/>
              <a:t>myIntegerList.add</a:t>
            </a:r>
            <a:r>
              <a:rPr lang="en-US" dirty="0"/>
              <a:t>(new Integer(0)); //2</a:t>
            </a:r>
          </a:p>
          <a:p>
            <a:pPr algn="just" eaLnBrk="1" hangingPunct="1"/>
            <a:r>
              <a:rPr lang="en-US" dirty="0"/>
              <a:t>Integer x = </a:t>
            </a:r>
            <a:r>
              <a:rPr lang="en-US" dirty="0" err="1"/>
              <a:t>myIntegerList.iterator</a:t>
            </a:r>
            <a:r>
              <a:rPr lang="en-US" dirty="0"/>
              <a:t>().next(); // 3</a:t>
            </a:r>
          </a:p>
          <a:p>
            <a:pPr algn="just" eaLnBrk="1" hangingPunct="1"/>
            <a:r>
              <a:rPr lang="en-US" dirty="0"/>
              <a:t>Notice the type declaration for the variable </a:t>
            </a:r>
            <a:r>
              <a:rPr lang="en-US" dirty="0" err="1"/>
              <a:t>myIntegerList</a:t>
            </a:r>
            <a:r>
              <a:rPr lang="en-US" dirty="0"/>
              <a:t>. It specifies that this is not just an arbitrary List, but a List of Integer, written List&lt;Integer&gt;. We say that List is a generic interface that takes a type parameter - in this case, Integer. </a:t>
            </a:r>
            <a:r>
              <a:rPr lang="en-US"/>
              <a:t>We also </a:t>
            </a:r>
            <a:r>
              <a:rPr lang="en-US" dirty="0"/>
              <a:t>specify</a:t>
            </a:r>
            <a:r>
              <a:rPr lang="en-US" baseline="0" dirty="0"/>
              <a:t> </a:t>
            </a:r>
            <a:r>
              <a:rPr lang="en-US" dirty="0"/>
              <a:t>a type parameter</a:t>
            </a:r>
            <a:r>
              <a:rPr lang="en-US" baseline="0" dirty="0"/>
              <a:t> </a:t>
            </a:r>
            <a:r>
              <a:rPr lang="en-US" dirty="0"/>
              <a:t>when</a:t>
            </a:r>
            <a:r>
              <a:rPr lang="en-US" baseline="0" dirty="0"/>
              <a:t> </a:t>
            </a:r>
            <a:r>
              <a:rPr lang="en-US" dirty="0"/>
              <a:t>creating</a:t>
            </a:r>
            <a:r>
              <a:rPr lang="en-US" baseline="0" dirty="0"/>
              <a:t> </a:t>
            </a:r>
            <a:r>
              <a:rPr lang="en-US" dirty="0"/>
              <a:t>the</a:t>
            </a:r>
            <a:r>
              <a:rPr lang="en-US" baseline="0" dirty="0"/>
              <a:t> </a:t>
            </a:r>
            <a:r>
              <a:rPr lang="en-US" dirty="0"/>
              <a:t>list</a:t>
            </a:r>
            <a:r>
              <a:rPr lang="en-US" baseline="0" dirty="0"/>
              <a:t> </a:t>
            </a:r>
            <a:r>
              <a:rPr lang="en-US" dirty="0"/>
              <a:t>object. The other thing to pay attention to is that the cast is gone on line 3. The compiler can now check the type correctness of the program</a:t>
            </a:r>
            <a:r>
              <a:rPr lang="en-US" baseline="0" dirty="0"/>
              <a:t> </a:t>
            </a:r>
            <a:r>
              <a:rPr lang="en-US" dirty="0"/>
              <a:t>at compile-time. </a:t>
            </a:r>
          </a:p>
          <a:p>
            <a:pPr algn="just" eaLnBrk="1" hangingPunct="1"/>
            <a:endParaRPr lang="en-US" dirty="0"/>
          </a:p>
          <a:p>
            <a:pPr algn="just" eaLnBrk="1" hangingPunct="1"/>
            <a:endParaRPr lang="en-US" sz="1100" dirty="0"/>
          </a:p>
        </p:txBody>
      </p:sp>
      <p:sp>
        <p:nvSpPr>
          <p:cNvPr id="1048641" name="Slide Number Placeholder 3"/>
          <p:cNvSpPr>
            <a:spLocks noGrp="1"/>
          </p:cNvSpPr>
          <p:nvPr>
            <p:ph type="sldNum" sz="quarter" idx="10"/>
          </p:nvPr>
        </p:nvSpPr>
        <p:spPr/>
        <p:txBody>
          <a:bodyPr/>
          <a:lstStyle/>
          <a:p>
            <a:fld id="{26518C4A-9313-41E5-AA58-F388FF3CF1E6}" type="slidenum">
              <a:rPr lang="en-US" smtClean="0"/>
              <a:t>52</a:t>
            </a:fld>
            <a:endParaRPr lang="en-US"/>
          </a:p>
        </p:txBody>
      </p:sp>
    </p:spTree>
    <p:extLst>
      <p:ext uri="{BB962C8B-B14F-4D97-AF65-F5344CB8AC3E}">
        <p14:creationId xmlns:p14="http://schemas.microsoft.com/office/powerpoint/2010/main" val="2031809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CE03-A75C-4CC4-972D-03F574553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6450AF-62CE-4BD6-A991-69CE81627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2F7427-A931-470A-9F6A-2BBC8DBEAC20}"/>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5" name="Footer Placeholder 4">
            <a:extLst>
              <a:ext uri="{FF2B5EF4-FFF2-40B4-BE49-F238E27FC236}">
                <a16:creationId xmlns:a16="http://schemas.microsoft.com/office/drawing/2014/main" id="{25D60240-5280-4D7D-92BD-57AE72059D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5304DC-E556-4DD9-95ED-9522F3E3E338}"/>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39992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52883-90DB-40EA-B5D1-1152727EAD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875918-8BB3-42E5-B577-BB066F5705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334A0-0223-4338-85C6-4FAE23C7D6E5}"/>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5" name="Footer Placeholder 4">
            <a:extLst>
              <a:ext uri="{FF2B5EF4-FFF2-40B4-BE49-F238E27FC236}">
                <a16:creationId xmlns:a16="http://schemas.microsoft.com/office/drawing/2014/main" id="{B530A18E-B4B4-47C7-8DFA-8BD6DD66A5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EAC0A6-6C0D-4B35-8611-7E641547B69C}"/>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40584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849306-AC6E-4BEF-80A7-B034EDF69D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2CB381-502D-45FD-9492-806829907E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FD0527-4238-4767-AA25-A6CD399B0A6E}"/>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5" name="Footer Placeholder 4">
            <a:extLst>
              <a:ext uri="{FF2B5EF4-FFF2-40B4-BE49-F238E27FC236}">
                <a16:creationId xmlns:a16="http://schemas.microsoft.com/office/drawing/2014/main" id="{9E36D8A4-EAF8-4BA9-944D-9EB328F92A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143AF6-AF37-4AE0-B18B-F5F35F638B65}"/>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766195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6641-D6E8-4517-9CF8-74CF6AFA1F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E517E4-B9AA-4057-9703-226405E552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64C85A-EE6C-48E0-A04E-CAF000863D30}"/>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5" name="Footer Placeholder 4">
            <a:extLst>
              <a:ext uri="{FF2B5EF4-FFF2-40B4-BE49-F238E27FC236}">
                <a16:creationId xmlns:a16="http://schemas.microsoft.com/office/drawing/2014/main" id="{30820D3E-B4C2-48ED-9F4F-803B1EAD19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F3ABD-1802-467E-B27A-408C3DCAEF85}"/>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1255052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D790-6945-4E23-B5F4-6CFE4EC261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5FE1A6-67FA-48BD-AA4A-5E88F04976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70EFB-71EC-48B3-A686-A50C030D34E7}"/>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5" name="Footer Placeholder 4">
            <a:extLst>
              <a:ext uri="{FF2B5EF4-FFF2-40B4-BE49-F238E27FC236}">
                <a16:creationId xmlns:a16="http://schemas.microsoft.com/office/drawing/2014/main" id="{891A337C-25C4-45BA-8FFB-953E10FCB6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B874BB-AC89-4E4D-AAF7-04923E699946}"/>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871097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8F00-3E90-46F1-9A75-F52BE867AD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AD1055-4755-4E31-BC07-7F1B43606D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E01913-67D9-4BE5-AF64-A990A98FCD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90FE6D-6267-46C0-92A3-8C66159C8FB2}"/>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6" name="Footer Placeholder 5">
            <a:extLst>
              <a:ext uri="{FF2B5EF4-FFF2-40B4-BE49-F238E27FC236}">
                <a16:creationId xmlns:a16="http://schemas.microsoft.com/office/drawing/2014/main" id="{168448B6-AB98-4DCD-B8D6-D69DBF60CD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895680-AAF5-4F41-AABE-1623C2132C49}"/>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45703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4F5E-B6A5-4570-9C71-4313D6920A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60F861-29C7-4823-ABED-3C1E8835EC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3D468A-6765-41A8-BEED-C3DD9D22E9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FEC81A-038C-46E0-8473-863007E21D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32485-0B95-4C19-A6ED-8BB21D02FF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1CDAA4-7E4B-432F-BF35-2AC33330D847}"/>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8" name="Footer Placeholder 7">
            <a:extLst>
              <a:ext uri="{FF2B5EF4-FFF2-40B4-BE49-F238E27FC236}">
                <a16:creationId xmlns:a16="http://schemas.microsoft.com/office/drawing/2014/main" id="{888C70FD-1185-47EF-9636-D820349B3A9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772BD3-C8B5-483E-874A-45E018A821FD}"/>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154315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521-EFAF-45C5-B0FE-4EB93E22A7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C3CC13-2CDE-4869-BB57-CBC036ABA80D}"/>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4" name="Footer Placeholder 3">
            <a:extLst>
              <a:ext uri="{FF2B5EF4-FFF2-40B4-BE49-F238E27FC236}">
                <a16:creationId xmlns:a16="http://schemas.microsoft.com/office/drawing/2014/main" id="{28A18E41-1DF5-4EF3-BCFC-EF086F4297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0E1F60-0433-4D72-B53E-BB4C4E54E499}"/>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1544106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61A81-8FE2-4312-A2EA-B0403E8B0A73}"/>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3" name="Footer Placeholder 2">
            <a:extLst>
              <a:ext uri="{FF2B5EF4-FFF2-40B4-BE49-F238E27FC236}">
                <a16:creationId xmlns:a16="http://schemas.microsoft.com/office/drawing/2014/main" id="{E1F1B203-435B-4454-9D71-B8564F4784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FA2D9D-3D29-4581-BD71-491AC8D657DD}"/>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57500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B08F-787A-4B2F-8FB2-AEEF620CF9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2B055F-70BC-4D7B-AD3E-9F957C9BD5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E38856-AB44-4D27-841E-1D506A47B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9DE07-4369-41FB-8197-9AB4795DF3E3}"/>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6" name="Footer Placeholder 5">
            <a:extLst>
              <a:ext uri="{FF2B5EF4-FFF2-40B4-BE49-F238E27FC236}">
                <a16:creationId xmlns:a16="http://schemas.microsoft.com/office/drawing/2014/main" id="{1436295A-FDED-4AD4-81FB-20A7BEB7D4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962719-4F39-4364-A77F-511D527BA699}"/>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443070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9AF1-F39D-4787-B3B4-DC08374E3D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4DCB3A-74B2-4296-9977-656E9C516B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76F4FB-F3C1-43A2-8A83-1D5D77C2B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61022-A8CA-47B7-965B-520F2B28A45B}"/>
              </a:ext>
            </a:extLst>
          </p:cNvPr>
          <p:cNvSpPr>
            <a:spLocks noGrp="1"/>
          </p:cNvSpPr>
          <p:nvPr>
            <p:ph type="dt" sz="half" idx="10"/>
          </p:nvPr>
        </p:nvSpPr>
        <p:spPr/>
        <p:txBody>
          <a:bodyPr/>
          <a:lstStyle/>
          <a:p>
            <a:fld id="{B7100E1C-0B90-43BF-A299-7482D5A4CB10}" type="datetimeFigureOut">
              <a:rPr lang="en-IN" smtClean="0"/>
              <a:t>29-04-2021</a:t>
            </a:fld>
            <a:endParaRPr lang="en-IN"/>
          </a:p>
        </p:txBody>
      </p:sp>
      <p:sp>
        <p:nvSpPr>
          <p:cNvPr id="6" name="Footer Placeholder 5">
            <a:extLst>
              <a:ext uri="{FF2B5EF4-FFF2-40B4-BE49-F238E27FC236}">
                <a16:creationId xmlns:a16="http://schemas.microsoft.com/office/drawing/2014/main" id="{1D1427F5-0041-4D61-83E7-3319E4E6CE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C59FC-D3AB-408A-BC22-097FFD2A2B3C}"/>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45333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jpe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3.xml"/><Relationship Id="rId7"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1CE9FF-6B09-47F4-85E2-DD025881D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DEAF3C-AFEC-4BDB-9E31-70826CA326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D7FD14-E6EC-40F6-8669-6AEFCAFF39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00E1C-0B90-43BF-A299-7482D5A4CB10}" type="datetimeFigureOut">
              <a:rPr lang="en-IN" smtClean="0"/>
              <a:t>29-04-2021</a:t>
            </a:fld>
            <a:endParaRPr lang="en-IN"/>
          </a:p>
        </p:txBody>
      </p:sp>
      <p:sp>
        <p:nvSpPr>
          <p:cNvPr id="5" name="Footer Placeholder 4">
            <a:extLst>
              <a:ext uri="{FF2B5EF4-FFF2-40B4-BE49-F238E27FC236}">
                <a16:creationId xmlns:a16="http://schemas.microsoft.com/office/drawing/2014/main" id="{7CF294AD-4E64-4D7A-9E5A-E66484FA11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312901D-2B8E-4329-8910-1F554EB2C9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9BF17-0963-47CA-B440-625469BB912F}" type="slidenum">
              <a:rPr lang="en-IN" smtClean="0"/>
              <a:t>‹#›</a:t>
            </a:fld>
            <a:endParaRPr lang="en-IN"/>
          </a:p>
        </p:txBody>
      </p:sp>
    </p:spTree>
    <p:extLst>
      <p:ext uri="{BB962C8B-B14F-4D97-AF65-F5344CB8AC3E}">
        <p14:creationId xmlns:p14="http://schemas.microsoft.com/office/powerpoint/2010/main" val="2121490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73944"/>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2016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hyperlink" Target="https://docs.oracle.com/javase/7/docs/api/java/util/List.html#get(int)" TargetMode="External"/><Relationship Id="rId13" Type="http://schemas.openxmlformats.org/officeDocument/2006/relationships/hyperlink" Target="https://docs.oracle.com/javase/7/docs/api/java/util/List.html#subList(int,%20int)" TargetMode="External"/><Relationship Id="rId3" Type="http://schemas.openxmlformats.org/officeDocument/2006/relationships/hyperlink" Target="https://docs.oracle.com/javase/7/docs/api/java/util/List.html" TargetMode="External"/><Relationship Id="rId7" Type="http://schemas.openxmlformats.org/officeDocument/2006/relationships/hyperlink" Target="https://docs.oracle.com/javase/7/docs/api/java/util/Collection.html" TargetMode="External"/><Relationship Id="rId12" Type="http://schemas.openxmlformats.org/officeDocument/2006/relationships/hyperlink" Target="https://docs.oracle.com/javase/7/docs/api/java/util/List.html#retainAll(java.util.Collection)" TargetMode="External"/><Relationship Id="rId2" Type="http://schemas.openxmlformats.org/officeDocument/2006/relationships/hyperlink" Target="https://docs.oracle.com/javase/7/docs/api/java/util/List.html#add(E)" TargetMode="External"/><Relationship Id="rId1" Type="http://schemas.openxmlformats.org/officeDocument/2006/relationships/slideLayout" Target="../slideLayouts/slideLayout12.xml"/><Relationship Id="rId6" Type="http://schemas.openxmlformats.org/officeDocument/2006/relationships/hyperlink" Target="https://docs.oracle.com/javase/7/docs/api/java/util/List.html#containsAll(java.util.Collection)" TargetMode="External"/><Relationship Id="rId11" Type="http://schemas.openxmlformats.org/officeDocument/2006/relationships/hyperlink" Target="https://docs.oracle.com/javase/7/docs/api/java/util/List.html#removeAll(java.util.Collection)" TargetMode="External"/><Relationship Id="rId5" Type="http://schemas.openxmlformats.org/officeDocument/2006/relationships/hyperlink" Target="https://docs.oracle.com/javase/7/docs/api/java/lang/Object.html" TargetMode="External"/><Relationship Id="rId10" Type="http://schemas.openxmlformats.org/officeDocument/2006/relationships/hyperlink" Target="https://docs.oracle.com/javase/7/docs/api/java/util/List.html#remove(java.lang.Object)" TargetMode="External"/><Relationship Id="rId4" Type="http://schemas.openxmlformats.org/officeDocument/2006/relationships/hyperlink" Target="https://docs.oracle.com/javase/7/docs/api/java/util/List.html#contains(java.lang.Object)" TargetMode="External"/><Relationship Id="rId9" Type="http://schemas.openxmlformats.org/officeDocument/2006/relationships/hyperlink" Target="https://docs.oracle.com/javase/7/docs/api/java/util/List.html#ite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hyperlink" Target="https://docs.oracle.com/javase/7/docs/api/java/util/Set.html#containsAll(java.util.Collection)" TargetMode="External"/><Relationship Id="rId3" Type="http://schemas.openxmlformats.org/officeDocument/2006/relationships/hyperlink" Target="https://docs.oracle.com/javase/7/docs/api/java/util/Set.html" TargetMode="External"/><Relationship Id="rId7" Type="http://schemas.openxmlformats.org/officeDocument/2006/relationships/hyperlink" Target="https://docs.oracle.com/javase/7/docs/api/java/lang/Object.html" TargetMode="External"/><Relationship Id="rId2" Type="http://schemas.openxmlformats.org/officeDocument/2006/relationships/hyperlink" Target="https://docs.oracle.com/javase/7/docs/api/java/util/Set.html#add(E)" TargetMode="External"/><Relationship Id="rId1" Type="http://schemas.openxmlformats.org/officeDocument/2006/relationships/slideLayout" Target="../slideLayouts/slideLayout12.xml"/><Relationship Id="rId6" Type="http://schemas.openxmlformats.org/officeDocument/2006/relationships/hyperlink" Target="https://docs.oracle.com/javase/7/docs/api/java/util/Set.html#contains(java.lang.Object)" TargetMode="External"/><Relationship Id="rId11" Type="http://schemas.openxmlformats.org/officeDocument/2006/relationships/hyperlink" Target="https://docs.oracle.com/javase/7/docs/api/java/util/Set.html#size()" TargetMode="External"/><Relationship Id="rId5" Type="http://schemas.openxmlformats.org/officeDocument/2006/relationships/hyperlink" Target="https://docs.oracle.com/javase/7/docs/api/java/util/Collection.html" TargetMode="External"/><Relationship Id="rId10" Type="http://schemas.openxmlformats.org/officeDocument/2006/relationships/hyperlink" Target="https://docs.oracle.com/javase/7/docs/api/java/util/Set.html#retainAll(java.util.Collection)" TargetMode="External"/><Relationship Id="rId4" Type="http://schemas.openxmlformats.org/officeDocument/2006/relationships/hyperlink" Target="https://docs.oracle.com/javase/7/docs/api/java/util/Set.html#addAll(java.util.Collection)" TargetMode="External"/><Relationship Id="rId9" Type="http://schemas.openxmlformats.org/officeDocument/2006/relationships/hyperlink" Target="https://docs.oracle.com/javase/7/docs/api/java/util/Set.html#remove(java.lang.Objec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hyperlink" Target="https://docs.oracle.com/javase/7/docs/api/java/util/Map.html#keySet()" TargetMode="External"/><Relationship Id="rId3" Type="http://schemas.openxmlformats.org/officeDocument/2006/relationships/hyperlink" Target="https://docs.oracle.com/javase/7/docs/api/java/lang/Object.html" TargetMode="External"/><Relationship Id="rId7" Type="http://schemas.openxmlformats.org/officeDocument/2006/relationships/hyperlink" Target="https://docs.oracle.com/javase/7/docs/api/java/util/Map.html#get(java.lang.Object)" TargetMode="External"/><Relationship Id="rId12" Type="http://schemas.openxmlformats.org/officeDocument/2006/relationships/hyperlink" Target="https://docs.oracle.com/javase/7/docs/api/java/util/Collection.html" TargetMode="External"/><Relationship Id="rId2" Type="http://schemas.openxmlformats.org/officeDocument/2006/relationships/hyperlink" Target="https://docs.oracle.com/javase/7/docs/api/java/util/Map.html#containsKey(java.lang.Object)" TargetMode="External"/><Relationship Id="rId1" Type="http://schemas.openxmlformats.org/officeDocument/2006/relationships/slideLayout" Target="../slideLayouts/slideLayout12.xml"/><Relationship Id="rId6" Type="http://schemas.openxmlformats.org/officeDocument/2006/relationships/hyperlink" Target="https://docs.oracle.com/javase/7/docs/api/java/util/Set.html" TargetMode="External"/><Relationship Id="rId11" Type="http://schemas.openxmlformats.org/officeDocument/2006/relationships/hyperlink" Target="https://docs.oracle.com/javase/7/docs/api/java/util/Map.html#values()" TargetMode="External"/><Relationship Id="rId5" Type="http://schemas.openxmlformats.org/officeDocument/2006/relationships/hyperlink" Target="https://docs.oracle.com/javase/7/docs/api/java/util/Map.html#entrySet()" TargetMode="External"/><Relationship Id="rId10" Type="http://schemas.openxmlformats.org/officeDocument/2006/relationships/hyperlink" Target="https://docs.oracle.com/javase/7/docs/api/java/util/Map.html" TargetMode="External"/><Relationship Id="rId4" Type="http://schemas.openxmlformats.org/officeDocument/2006/relationships/hyperlink" Target="https://docs.oracle.com/javase/7/docs/api/java/util/Map.html#containsValue(java.lang.Object)" TargetMode="External"/><Relationship Id="rId9" Type="http://schemas.openxmlformats.org/officeDocument/2006/relationships/hyperlink" Target="https://docs.oracle.com/javase/7/docs/api/java/util/Map.html#put(K,%20V)"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hyperlink" Target="https://www.javatpoint.com/collections-in-java" TargetMode="External"/><Relationship Id="rId2" Type="http://schemas.openxmlformats.org/officeDocument/2006/relationships/hyperlink" Target="https://docs.oracle.com/javase/tutorial/collections/intro/" TargetMode="External"/><Relationship Id="rId1" Type="http://schemas.openxmlformats.org/officeDocument/2006/relationships/slideLayout" Target="../slideLayouts/slideLayout12.xml"/><Relationship Id="rId4" Type="http://schemas.openxmlformats.org/officeDocument/2006/relationships/hyperlink" Target="https://www.tutorialspoint.com/java/java_collections.h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hyperlink" Target="https://docs.oracle.com/javase/7/docs/api/java/util/Collection.html#iterator()" TargetMode="External"/><Relationship Id="rId3" Type="http://schemas.openxmlformats.org/officeDocument/2006/relationships/hyperlink" Target="https://docs.oracle.com/javase/7/docs/api/java/util/Collection.html" TargetMode="External"/><Relationship Id="rId7" Type="http://schemas.openxmlformats.org/officeDocument/2006/relationships/hyperlink" Target="https://docs.oracle.com/javase/7/docs/api/java/util/Collection.html#containsAll(java.util.Collection)" TargetMode="External"/><Relationship Id="rId12" Type="http://schemas.openxmlformats.org/officeDocument/2006/relationships/hyperlink" Target="https://docs.oracle.com/javase/7/docs/api/java/util/Collection.html#size()" TargetMode="External"/><Relationship Id="rId2" Type="http://schemas.openxmlformats.org/officeDocument/2006/relationships/hyperlink" Target="https://docs.oracle.com/javase/7/docs/api/java/util/Collection.html#add(E)" TargetMode="External"/><Relationship Id="rId1" Type="http://schemas.openxmlformats.org/officeDocument/2006/relationships/slideLayout" Target="../slideLayouts/slideLayout12.xml"/><Relationship Id="rId6" Type="http://schemas.openxmlformats.org/officeDocument/2006/relationships/hyperlink" Target="https://docs.oracle.com/javase/7/docs/api/java/lang/Object.html" TargetMode="External"/><Relationship Id="rId11" Type="http://schemas.openxmlformats.org/officeDocument/2006/relationships/hyperlink" Target="https://docs.oracle.com/javase/7/docs/api/java/util/Collection.html#retainAll(java.util.Collection)" TargetMode="External"/><Relationship Id="rId5" Type="http://schemas.openxmlformats.org/officeDocument/2006/relationships/hyperlink" Target="https://docs.oracle.com/javase/7/docs/api/java/util/Collection.html#contains(java.lang.Object)" TargetMode="External"/><Relationship Id="rId10" Type="http://schemas.openxmlformats.org/officeDocument/2006/relationships/hyperlink" Target="https://docs.oracle.com/javase/7/docs/api/java/util/Collection.html#removeAll(java.util.Collection)" TargetMode="External"/><Relationship Id="rId4" Type="http://schemas.openxmlformats.org/officeDocument/2006/relationships/hyperlink" Target="https://docs.oracle.com/javase/7/docs/api/java/util/Collection.html#addAll(java.util.Collection)" TargetMode="External"/><Relationship Id="rId9" Type="http://schemas.openxmlformats.org/officeDocument/2006/relationships/hyperlink" Target="https://docs.oracle.com/javase/7/docs/api/java/util/Collection.html#remove(java.lang.Ob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638301" y="1885950"/>
            <a:ext cx="3499835" cy="20574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225"/>
              </a:spcAft>
            </a:pPr>
            <a:endParaRPr lang="en-US" sz="1350" b="1" dirty="0">
              <a:latin typeface="Century Gothic" panose="020B0502020202020204" pitchFamily="34" charset="0"/>
              <a:cs typeface="HelveticaNeueLT Std Thin"/>
            </a:endParaRPr>
          </a:p>
          <a:p>
            <a:pPr>
              <a:spcAft>
                <a:spcPts val="225"/>
              </a:spcAft>
            </a:pPr>
            <a:endParaRPr lang="en-US" sz="1350" b="1" dirty="0">
              <a:latin typeface="Century Gothic" panose="020B0502020202020204" pitchFamily="34" charset="0"/>
              <a:cs typeface="HelveticaNeueLT Std Thin"/>
            </a:endParaRPr>
          </a:p>
          <a:p>
            <a:pPr>
              <a:spcAft>
                <a:spcPts val="225"/>
              </a:spcAft>
            </a:pPr>
            <a:r>
              <a:rPr lang="en-US" sz="1350" b="1" dirty="0">
                <a:latin typeface="Century Gothic" panose="020B0502020202020204" pitchFamily="34" charset="0"/>
                <a:cs typeface="HelveticaNeueLT Std Thin"/>
              </a:rPr>
              <a:t>Java Capability</a:t>
            </a:r>
          </a:p>
          <a:p>
            <a:pPr>
              <a:spcAft>
                <a:spcPts val="225"/>
              </a:spcAft>
            </a:pPr>
            <a:r>
              <a:rPr lang="en-US" b="1" dirty="0">
                <a:latin typeface="Century Gothic" panose="020B0502020202020204" pitchFamily="34" charset="0"/>
                <a:cs typeface="HelveticaNeueLT Std Thin"/>
              </a:rPr>
              <a:t>COLLECTION</a:t>
            </a:r>
          </a:p>
          <a:p>
            <a:pPr>
              <a:spcAft>
                <a:spcPts val="225"/>
              </a:spcAft>
            </a:pPr>
            <a:endParaRPr lang="en-US" b="1" dirty="0">
              <a:latin typeface="Century Gothic" panose="020B0502020202020204" pitchFamily="34" charset="0"/>
              <a:cs typeface="HelveticaNeueLT Std Thin"/>
            </a:endParaRPr>
          </a:p>
          <a:p>
            <a:pPr>
              <a:spcAft>
                <a:spcPts val="225"/>
              </a:spcAft>
            </a:pPr>
            <a:endParaRPr lang="en-US" sz="165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403998778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0781-5AEE-4CB8-B8F3-E713E9992BF5}"/>
              </a:ext>
            </a:extLst>
          </p:cNvPr>
          <p:cNvSpPr>
            <a:spLocks noGrp="1"/>
          </p:cNvSpPr>
          <p:nvPr>
            <p:ph type="title"/>
          </p:nvPr>
        </p:nvSpPr>
        <p:spPr/>
        <p:txBody>
          <a:bodyPr>
            <a:normAutofit/>
          </a:bodyPr>
          <a:lstStyle/>
          <a:p>
            <a:pPr algn="l"/>
            <a:r>
              <a:rPr lang="en-IN" dirty="0">
                <a:latin typeface="+mn-lt"/>
                <a:cs typeface="Calibri" panose="020F0502020204030204" pitchFamily="34" charset="0"/>
              </a:rPr>
              <a:t>Common</a:t>
            </a:r>
            <a:r>
              <a:rPr lang="en-IN" dirty="0">
                <a:latin typeface="+mn-lt"/>
                <a:cs typeface="Calibri Light" panose="020F0302020204030204" pitchFamily="34" charset="0"/>
              </a:rPr>
              <a:t> Methods in List</a:t>
            </a:r>
          </a:p>
        </p:txBody>
      </p:sp>
      <p:graphicFrame>
        <p:nvGraphicFramePr>
          <p:cNvPr id="7" name="Content Placeholder 6">
            <a:extLst>
              <a:ext uri="{FF2B5EF4-FFF2-40B4-BE49-F238E27FC236}">
                <a16:creationId xmlns:a16="http://schemas.microsoft.com/office/drawing/2014/main" id="{0B25D760-1FFB-4B1A-AAF1-DA7662174F65}"/>
              </a:ext>
            </a:extLst>
          </p:cNvPr>
          <p:cNvGraphicFramePr>
            <a:graphicFrameLocks noGrp="1"/>
          </p:cNvGraphicFramePr>
          <p:nvPr>
            <p:ph idx="1"/>
            <p:extLst>
              <p:ext uri="{D42A27DB-BD31-4B8C-83A1-F6EECF244321}">
                <p14:modId xmlns:p14="http://schemas.microsoft.com/office/powerpoint/2010/main" val="2159919416"/>
              </p:ext>
            </p:extLst>
          </p:nvPr>
        </p:nvGraphicFramePr>
        <p:xfrm>
          <a:off x="379200" y="1219200"/>
          <a:ext cx="11345862" cy="5164650"/>
        </p:xfrm>
        <a:graphic>
          <a:graphicData uri="http://schemas.openxmlformats.org/drawingml/2006/table">
            <a:tbl>
              <a:tblPr firstRow="1" firstCol="1" bandRow="1">
                <a:tableStyleId>{5C22544A-7EE6-4342-B048-85BDC9FD1C3A}</a:tableStyleId>
              </a:tblPr>
              <a:tblGrid>
                <a:gridCol w="2836466">
                  <a:extLst>
                    <a:ext uri="{9D8B030D-6E8A-4147-A177-3AD203B41FA5}">
                      <a16:colId xmlns:a16="http://schemas.microsoft.com/office/drawing/2014/main" val="590371248"/>
                    </a:ext>
                  </a:extLst>
                </a:gridCol>
                <a:gridCol w="8509396">
                  <a:extLst>
                    <a:ext uri="{9D8B030D-6E8A-4147-A177-3AD203B41FA5}">
                      <a16:colId xmlns:a16="http://schemas.microsoft.com/office/drawing/2014/main" val="917271034"/>
                    </a:ext>
                  </a:extLst>
                </a:gridCol>
              </a:tblGrid>
              <a:tr h="219933">
                <a:tc>
                  <a:txBody>
                    <a:bodyPr/>
                    <a:lstStyle/>
                    <a:p>
                      <a:pPr>
                        <a:lnSpc>
                          <a:spcPct val="107000"/>
                        </a:lnSpc>
                        <a:spcAft>
                          <a:spcPts val="900"/>
                        </a:spcAft>
                      </a:pPr>
                      <a:r>
                        <a:rPr lang="en-IN" sz="1100">
                          <a:solidFill>
                            <a:schemeClr val="tx1"/>
                          </a:solidFill>
                          <a:effectLst/>
                        </a:rPr>
                        <a:t>Modifier and Type</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190500" marT="28575" marB="28575"/>
                </a:tc>
                <a:tc>
                  <a:txBody>
                    <a:bodyPr/>
                    <a:lstStyle/>
                    <a:p>
                      <a:pPr>
                        <a:lnSpc>
                          <a:spcPct val="107000"/>
                        </a:lnSpc>
                        <a:spcAft>
                          <a:spcPts val="900"/>
                        </a:spcAft>
                      </a:pPr>
                      <a:r>
                        <a:rPr lang="en-IN" sz="1100" dirty="0">
                          <a:solidFill>
                            <a:schemeClr val="tx1"/>
                          </a:solidFill>
                          <a:effectLst/>
                        </a:rPr>
                        <a:t>Method and Description</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856839550"/>
                  </a:ext>
                </a:extLst>
              </a:tr>
              <a:tr h="536715">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2"/>
                        </a:rPr>
                        <a:t>add</a:t>
                      </a:r>
                      <a:r>
                        <a:rPr lang="en-IN" sz="1100">
                          <a:effectLst/>
                        </a:rPr>
                        <a:t>(</a:t>
                      </a:r>
                      <a:r>
                        <a:rPr lang="en-IN" sz="1100" u="none" strike="noStrike">
                          <a:effectLst/>
                          <a:hlinkClick r:id="rId3" tooltip="type parameter in List"/>
                        </a:rPr>
                        <a:t>E</a:t>
                      </a:r>
                      <a:r>
                        <a:rPr lang="en-IN" sz="1100">
                          <a:effectLst/>
                        </a:rPr>
                        <a:t> e) </a:t>
                      </a:r>
                    </a:p>
                    <a:p>
                      <a:pPr>
                        <a:lnSpc>
                          <a:spcPct val="107000"/>
                        </a:lnSpc>
                        <a:spcAft>
                          <a:spcPts val="900"/>
                        </a:spcAft>
                      </a:pPr>
                      <a:r>
                        <a:rPr lang="en-IN" sz="1100">
                          <a:effectLst/>
                        </a:rPr>
                        <a:t>Appends the specified element to the end of this list (optional operation).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224433662"/>
                  </a:ext>
                </a:extLst>
              </a:tr>
              <a:tr h="571920">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dirty="0">
                          <a:effectLst/>
                          <a:hlinkClick r:id="rId4"/>
                        </a:rPr>
                        <a:t>contains</a:t>
                      </a:r>
                      <a:r>
                        <a:rPr lang="en-IN" sz="1100" dirty="0">
                          <a:effectLst/>
                        </a:rPr>
                        <a:t>(</a:t>
                      </a:r>
                      <a:r>
                        <a:rPr lang="en-IN" sz="1100" u="none" strike="noStrike" dirty="0">
                          <a:effectLst/>
                          <a:hlinkClick r:id="rId5" tooltip="class in java.lang"/>
                        </a:rPr>
                        <a:t>Object</a:t>
                      </a:r>
                      <a:r>
                        <a:rPr lang="en-IN" sz="1100" dirty="0">
                          <a:effectLst/>
                        </a:rPr>
                        <a:t> o) </a:t>
                      </a:r>
                    </a:p>
                    <a:p>
                      <a:pPr>
                        <a:lnSpc>
                          <a:spcPct val="107000"/>
                        </a:lnSpc>
                        <a:spcAft>
                          <a:spcPts val="900"/>
                        </a:spcAft>
                      </a:pPr>
                      <a:r>
                        <a:rPr lang="en-IN" sz="1100" dirty="0">
                          <a:effectLst/>
                        </a:rPr>
                        <a:t>Returns true if this list contains the specified element.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411134664"/>
                  </a:ext>
                </a:extLst>
              </a:tr>
              <a:tr h="571920">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6"/>
                        </a:rPr>
                        <a:t>containsAll</a:t>
                      </a:r>
                      <a:r>
                        <a:rPr lang="en-IN" sz="1100">
                          <a:effectLst/>
                        </a:rPr>
                        <a:t>(</a:t>
                      </a:r>
                      <a:r>
                        <a:rPr lang="en-IN" sz="1100" u="none" strike="noStrike">
                          <a:effectLst/>
                          <a:hlinkClick r:id="rId7" tooltip="interface in java.util"/>
                        </a:rPr>
                        <a:t>Collection</a:t>
                      </a:r>
                      <a:r>
                        <a:rPr lang="en-IN" sz="1100">
                          <a:effectLst/>
                        </a:rPr>
                        <a:t>&lt;?&gt; c) </a:t>
                      </a:r>
                    </a:p>
                    <a:p>
                      <a:pPr>
                        <a:lnSpc>
                          <a:spcPct val="107000"/>
                        </a:lnSpc>
                        <a:spcAft>
                          <a:spcPts val="900"/>
                        </a:spcAft>
                      </a:pPr>
                      <a:r>
                        <a:rPr lang="en-IN" sz="1100">
                          <a:effectLst/>
                        </a:rPr>
                        <a:t>Returns true if this list contains all of the elements of the specified collection.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074224501"/>
                  </a:ext>
                </a:extLst>
              </a:tr>
              <a:tr h="536715">
                <a:tc>
                  <a:txBody>
                    <a:bodyPr/>
                    <a:lstStyle/>
                    <a:p>
                      <a:pPr>
                        <a:lnSpc>
                          <a:spcPct val="107000"/>
                        </a:lnSpc>
                        <a:spcAft>
                          <a:spcPts val="900"/>
                        </a:spcAft>
                      </a:pPr>
                      <a:r>
                        <a:rPr lang="en-IN" sz="1100" u="none" strike="noStrike" dirty="0">
                          <a:solidFill>
                            <a:schemeClr val="tx1"/>
                          </a:solidFill>
                          <a:effectLst/>
                        </a:rPr>
                        <a:t>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8"/>
                        </a:rPr>
                        <a:t>get</a:t>
                      </a:r>
                      <a:r>
                        <a:rPr lang="en-IN" sz="1100">
                          <a:effectLst/>
                        </a:rPr>
                        <a:t>(int index) </a:t>
                      </a:r>
                    </a:p>
                    <a:p>
                      <a:pPr>
                        <a:lnSpc>
                          <a:spcPct val="107000"/>
                        </a:lnSpc>
                        <a:spcAft>
                          <a:spcPts val="900"/>
                        </a:spcAft>
                      </a:pPr>
                      <a:r>
                        <a:rPr lang="en-IN" sz="1100">
                          <a:effectLst/>
                        </a:rPr>
                        <a:t>Returns the element at the specified position in this list.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415007039"/>
                  </a:ext>
                </a:extLst>
              </a:tr>
              <a:tr h="536715">
                <a:tc>
                  <a:txBody>
                    <a:bodyPr/>
                    <a:lstStyle/>
                    <a:p>
                      <a:pPr>
                        <a:lnSpc>
                          <a:spcPct val="107000"/>
                        </a:lnSpc>
                        <a:spcAft>
                          <a:spcPts val="900"/>
                        </a:spcAft>
                      </a:pPr>
                      <a:r>
                        <a:rPr lang="en-IN" sz="1100" u="none" strike="noStrike" dirty="0">
                          <a:solidFill>
                            <a:schemeClr val="tx1"/>
                          </a:solidFill>
                          <a:effectLst/>
                        </a:rPr>
                        <a:t>Iterator&lt;E&gt;</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9"/>
                        </a:rPr>
                        <a:t>iterator</a:t>
                      </a:r>
                      <a:r>
                        <a:rPr lang="en-IN" sz="1100">
                          <a:effectLst/>
                        </a:rPr>
                        <a:t>() </a:t>
                      </a:r>
                    </a:p>
                    <a:p>
                      <a:pPr>
                        <a:lnSpc>
                          <a:spcPct val="107000"/>
                        </a:lnSpc>
                        <a:spcAft>
                          <a:spcPts val="900"/>
                        </a:spcAft>
                      </a:pPr>
                      <a:r>
                        <a:rPr lang="en-IN" sz="1100">
                          <a:effectLst/>
                        </a:rPr>
                        <a:t>Returns an iterator over the elements in this list in proper sequence.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705325377"/>
                  </a:ext>
                </a:extLst>
              </a:tr>
              <a:tr h="536715">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10"/>
                        </a:rPr>
                        <a:t>remove</a:t>
                      </a:r>
                      <a:r>
                        <a:rPr lang="en-IN" sz="1100">
                          <a:effectLst/>
                        </a:rPr>
                        <a:t>(</a:t>
                      </a:r>
                      <a:r>
                        <a:rPr lang="en-IN" sz="1100" u="none" strike="noStrike">
                          <a:effectLst/>
                          <a:hlinkClick r:id="rId5" tooltip="class in java.lang"/>
                        </a:rPr>
                        <a:t>Object</a:t>
                      </a:r>
                      <a:r>
                        <a:rPr lang="en-IN" sz="1100">
                          <a:effectLst/>
                        </a:rPr>
                        <a:t> o) </a:t>
                      </a:r>
                    </a:p>
                    <a:p>
                      <a:pPr>
                        <a:lnSpc>
                          <a:spcPct val="107000"/>
                        </a:lnSpc>
                        <a:spcAft>
                          <a:spcPts val="900"/>
                        </a:spcAft>
                      </a:pPr>
                      <a:r>
                        <a:rPr lang="en-IN" sz="1100">
                          <a:effectLst/>
                        </a:rPr>
                        <a:t>Removes the first occurrence of the specified element from this list, if it is present (optional operation).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774235350"/>
                  </a:ext>
                </a:extLst>
              </a:tr>
              <a:tr h="536715">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11"/>
                        </a:rPr>
                        <a:t>removeAll</a:t>
                      </a:r>
                      <a:r>
                        <a:rPr lang="en-IN" sz="1100">
                          <a:effectLst/>
                        </a:rPr>
                        <a:t>(</a:t>
                      </a:r>
                      <a:r>
                        <a:rPr lang="en-IN" sz="1100" u="none" strike="noStrike">
                          <a:effectLst/>
                          <a:hlinkClick r:id="rId7" tooltip="interface in java.util"/>
                        </a:rPr>
                        <a:t>Collection</a:t>
                      </a:r>
                      <a:r>
                        <a:rPr lang="en-IN" sz="1100">
                          <a:effectLst/>
                        </a:rPr>
                        <a:t>&lt;?&gt; c) </a:t>
                      </a:r>
                    </a:p>
                    <a:p>
                      <a:pPr>
                        <a:lnSpc>
                          <a:spcPct val="107000"/>
                        </a:lnSpc>
                        <a:spcAft>
                          <a:spcPts val="900"/>
                        </a:spcAft>
                      </a:pPr>
                      <a:r>
                        <a:rPr lang="en-IN" sz="1100">
                          <a:effectLst/>
                        </a:rPr>
                        <a:t>Removes from this list all of its elements that are contained in the specified collection (optional operation).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295294955"/>
                  </a:ext>
                </a:extLst>
              </a:tr>
              <a:tr h="536715">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12"/>
                        </a:rPr>
                        <a:t>retainAll</a:t>
                      </a:r>
                      <a:r>
                        <a:rPr lang="en-IN" sz="1100">
                          <a:effectLst/>
                        </a:rPr>
                        <a:t>(</a:t>
                      </a:r>
                      <a:r>
                        <a:rPr lang="en-IN" sz="1100" u="none" strike="noStrike">
                          <a:effectLst/>
                          <a:hlinkClick r:id="rId7" tooltip="interface in java.util"/>
                        </a:rPr>
                        <a:t>Collection</a:t>
                      </a:r>
                      <a:r>
                        <a:rPr lang="en-IN" sz="1100">
                          <a:effectLst/>
                        </a:rPr>
                        <a:t>&lt;?&gt; c) </a:t>
                      </a:r>
                    </a:p>
                    <a:p>
                      <a:pPr>
                        <a:lnSpc>
                          <a:spcPct val="107000"/>
                        </a:lnSpc>
                        <a:spcAft>
                          <a:spcPts val="900"/>
                        </a:spcAft>
                      </a:pPr>
                      <a:r>
                        <a:rPr lang="en-IN" sz="1100">
                          <a:effectLst/>
                        </a:rPr>
                        <a:t>Retains only the elements in this list that are contained in the specified collection (optional operation).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50286990"/>
                  </a:ext>
                </a:extLst>
              </a:tr>
              <a:tr h="571920">
                <a:tc>
                  <a:txBody>
                    <a:bodyPr/>
                    <a:lstStyle/>
                    <a:p>
                      <a:pPr>
                        <a:lnSpc>
                          <a:spcPct val="107000"/>
                        </a:lnSpc>
                        <a:spcAft>
                          <a:spcPts val="900"/>
                        </a:spcAft>
                      </a:pPr>
                      <a:r>
                        <a:rPr lang="en-IN" sz="1100" u="none" strike="noStrike" dirty="0">
                          <a:solidFill>
                            <a:schemeClr val="tx1"/>
                          </a:solidFill>
                          <a:effectLst/>
                        </a:rPr>
                        <a:t>List&lt;E&gt;</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dirty="0" err="1">
                          <a:effectLst/>
                          <a:hlinkClick r:id="rId13"/>
                        </a:rPr>
                        <a:t>subList</a:t>
                      </a:r>
                      <a:r>
                        <a:rPr lang="en-IN" sz="1100" dirty="0">
                          <a:effectLst/>
                        </a:rPr>
                        <a:t>(</a:t>
                      </a:r>
                      <a:r>
                        <a:rPr lang="en-IN" sz="1100" dirty="0" err="1">
                          <a:effectLst/>
                        </a:rPr>
                        <a:t>int</a:t>
                      </a:r>
                      <a:r>
                        <a:rPr lang="en-IN" sz="1100" dirty="0">
                          <a:effectLst/>
                        </a:rPr>
                        <a:t> </a:t>
                      </a:r>
                      <a:r>
                        <a:rPr lang="en-IN" sz="1100" dirty="0" err="1">
                          <a:effectLst/>
                        </a:rPr>
                        <a:t>fromIndex</a:t>
                      </a:r>
                      <a:r>
                        <a:rPr lang="en-IN" sz="1100" dirty="0">
                          <a:effectLst/>
                        </a:rPr>
                        <a:t>, </a:t>
                      </a:r>
                      <a:r>
                        <a:rPr lang="en-IN" sz="1100" dirty="0" err="1">
                          <a:effectLst/>
                        </a:rPr>
                        <a:t>int</a:t>
                      </a:r>
                      <a:r>
                        <a:rPr lang="en-IN" sz="1100" dirty="0">
                          <a:effectLst/>
                        </a:rPr>
                        <a:t> </a:t>
                      </a:r>
                      <a:r>
                        <a:rPr lang="en-IN" sz="1100" dirty="0" err="1">
                          <a:effectLst/>
                        </a:rPr>
                        <a:t>toIndex</a:t>
                      </a:r>
                      <a:r>
                        <a:rPr lang="en-IN" sz="1100" dirty="0">
                          <a:effectLst/>
                        </a:rPr>
                        <a:t>) </a:t>
                      </a:r>
                    </a:p>
                    <a:p>
                      <a:pPr>
                        <a:lnSpc>
                          <a:spcPct val="107000"/>
                        </a:lnSpc>
                        <a:spcAft>
                          <a:spcPts val="900"/>
                        </a:spcAft>
                      </a:pPr>
                      <a:r>
                        <a:rPr lang="en-IN" sz="1100" dirty="0">
                          <a:effectLst/>
                        </a:rPr>
                        <a:t>Returns a view of the portion of this list between the specified </a:t>
                      </a:r>
                      <a:r>
                        <a:rPr lang="en-IN" sz="1100" dirty="0" err="1">
                          <a:effectLst/>
                        </a:rPr>
                        <a:t>fromIndex</a:t>
                      </a:r>
                      <a:r>
                        <a:rPr lang="en-IN" sz="1100" dirty="0">
                          <a:effectLst/>
                        </a:rPr>
                        <a:t>, inclusive, and </a:t>
                      </a:r>
                      <a:r>
                        <a:rPr lang="en-IN" sz="1100" dirty="0" err="1">
                          <a:effectLst/>
                        </a:rPr>
                        <a:t>toIndex</a:t>
                      </a:r>
                      <a:r>
                        <a:rPr lang="en-IN" sz="1100" dirty="0">
                          <a:effectLst/>
                        </a:rPr>
                        <a:t>, exclusive.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273674832"/>
                  </a:ext>
                </a:extLst>
              </a:tr>
            </a:tbl>
          </a:graphicData>
        </a:graphic>
      </p:graphicFrame>
    </p:spTree>
    <p:extLst>
      <p:ext uri="{BB962C8B-B14F-4D97-AF65-F5344CB8AC3E}">
        <p14:creationId xmlns:p14="http://schemas.microsoft.com/office/powerpoint/2010/main" val="336233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379199" y="294761"/>
            <a:ext cx="7858490" cy="612337"/>
          </a:xfrm>
        </p:spPr>
        <p:txBody>
          <a:bodyPr>
            <a:normAutofit/>
          </a:bodyPr>
          <a:lstStyle/>
          <a:p>
            <a:pPr algn="l"/>
            <a:r>
              <a:rPr lang="en-US" dirty="0">
                <a:latin typeface="Calibri" panose="020F0502020204030204" pitchFamily="34" charset="0"/>
                <a:cs typeface="Calibri" panose="020F0502020204030204" pitchFamily="34" charset="0"/>
              </a:rPr>
              <a:t>Commonly used Classes of List</a:t>
            </a:r>
          </a:p>
        </p:txBody>
      </p:sp>
      <p:sp>
        <p:nvSpPr>
          <p:cNvPr id="1048625" name="Content Placeholder 2"/>
          <p:cNvSpPr>
            <a:spLocks noGrp="1"/>
          </p:cNvSpPr>
          <p:nvPr>
            <p:ph idx="1"/>
          </p:nvPr>
        </p:nvSpPr>
        <p:spPr/>
        <p:txBody>
          <a:bodyPr>
            <a:normAutofit/>
          </a:bodyPr>
          <a:lstStyle/>
          <a:p>
            <a:r>
              <a:rPr lang="en-US" sz="2400" dirty="0"/>
              <a:t>ArrayList</a:t>
            </a:r>
          </a:p>
          <a:p>
            <a:r>
              <a:rPr lang="en-US" sz="2400" dirty="0" err="1"/>
              <a:t>LinkedList</a:t>
            </a:r>
            <a:endParaRPr lang="en-US" sz="2400" dirty="0"/>
          </a:p>
          <a:p>
            <a:pPr marL="0" indent="0">
              <a:buNone/>
            </a:pPr>
            <a:r>
              <a:rPr lang="en-US" sz="2400" b="1" dirty="0" err="1"/>
              <a:t>LinkedList</a:t>
            </a:r>
            <a:r>
              <a:rPr lang="en-US" sz="2400" b="1" dirty="0"/>
              <a:t>:</a:t>
            </a:r>
          </a:p>
          <a:p>
            <a:pPr lvl="1"/>
            <a:r>
              <a:rPr lang="en-IN" dirty="0"/>
              <a:t>Java </a:t>
            </a:r>
            <a:r>
              <a:rPr lang="en-IN" dirty="0" err="1"/>
              <a:t>LinkedList</a:t>
            </a:r>
            <a:r>
              <a:rPr lang="en-IN" dirty="0"/>
              <a:t> class can contain duplicate elements.</a:t>
            </a:r>
          </a:p>
          <a:p>
            <a:pPr lvl="1"/>
            <a:r>
              <a:rPr lang="en-IN" dirty="0"/>
              <a:t>Java </a:t>
            </a:r>
            <a:r>
              <a:rPr lang="en-IN" dirty="0" err="1"/>
              <a:t>LinkedList</a:t>
            </a:r>
            <a:r>
              <a:rPr lang="en-IN" dirty="0"/>
              <a:t> class maintains insertion order.</a:t>
            </a:r>
          </a:p>
          <a:p>
            <a:pPr lvl="1"/>
            <a:r>
              <a:rPr lang="en-IN" dirty="0"/>
              <a:t>Java </a:t>
            </a:r>
            <a:r>
              <a:rPr lang="en-IN" dirty="0" err="1"/>
              <a:t>LinkedList</a:t>
            </a:r>
            <a:r>
              <a:rPr lang="en-IN" dirty="0"/>
              <a:t> class is non synchronized.</a:t>
            </a:r>
          </a:p>
          <a:p>
            <a:pPr lvl="1"/>
            <a:r>
              <a:rPr lang="en-IN" dirty="0"/>
              <a:t>In Java </a:t>
            </a:r>
            <a:r>
              <a:rPr lang="en-IN" dirty="0" err="1"/>
              <a:t>LinkedList</a:t>
            </a:r>
            <a:r>
              <a:rPr lang="en-IN" dirty="0"/>
              <a:t> class, manipulation is fast because no shifting needs to be occurred.</a:t>
            </a:r>
          </a:p>
          <a:p>
            <a:pPr lvl="1"/>
            <a:r>
              <a:rPr lang="en-IN" dirty="0"/>
              <a:t>Java </a:t>
            </a:r>
            <a:r>
              <a:rPr lang="en-IN" dirty="0" err="1"/>
              <a:t>LinkedList</a:t>
            </a:r>
            <a:r>
              <a:rPr lang="en-IN" dirty="0"/>
              <a:t> class can be used as list, stack or queue.</a:t>
            </a:r>
          </a:p>
          <a:p>
            <a:pPr marL="0" indent="0">
              <a:buNone/>
            </a:pPr>
            <a:endParaRPr lang="en-US" sz="2400" b="1" dirty="0"/>
          </a:p>
        </p:txBody>
      </p:sp>
    </p:spTree>
    <p:extLst>
      <p:ext uri="{BB962C8B-B14F-4D97-AF65-F5344CB8AC3E}">
        <p14:creationId xmlns:p14="http://schemas.microsoft.com/office/powerpoint/2010/main" val="287649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12AE-E098-4141-A409-8792F311A67B}"/>
              </a:ext>
            </a:extLst>
          </p:cNvPr>
          <p:cNvSpPr>
            <a:spLocks noGrp="1"/>
          </p:cNvSpPr>
          <p:nvPr>
            <p:ph type="title"/>
          </p:nvPr>
        </p:nvSpPr>
        <p:spPr/>
        <p:txBody>
          <a:bodyPr>
            <a:normAutofit/>
          </a:bodyPr>
          <a:lstStyle/>
          <a:p>
            <a:r>
              <a:rPr lang="en-US" dirty="0" err="1">
                <a:latin typeface="Calibri" panose="020F0502020204030204" pitchFamily="34" charset="0"/>
                <a:cs typeface="Calibri" panose="020F0502020204030204" pitchFamily="34" charset="0"/>
              </a:rPr>
              <a:t>ArrayList</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07F1AAE-BFFC-4029-BF0B-1ACC55136B62}"/>
              </a:ext>
            </a:extLst>
          </p:cNvPr>
          <p:cNvSpPr>
            <a:spLocks noGrp="1"/>
          </p:cNvSpPr>
          <p:nvPr>
            <p:ph idx="1"/>
          </p:nvPr>
        </p:nvSpPr>
        <p:spPr/>
        <p:txBody>
          <a:bodyPr>
            <a:normAutofit/>
          </a:bodyPr>
          <a:lstStyle/>
          <a:p>
            <a:pPr marL="0" indent="0">
              <a:buNone/>
            </a:pPr>
            <a:r>
              <a:rPr lang="en-IN" sz="2400" b="1" dirty="0" err="1"/>
              <a:t>ArrayList</a:t>
            </a:r>
            <a:endParaRPr lang="en-IN" sz="2400" b="1" dirty="0"/>
          </a:p>
          <a:p>
            <a:pPr lvl="1"/>
            <a:r>
              <a:rPr lang="en-US" dirty="0" err="1"/>
              <a:t>ArrayList</a:t>
            </a:r>
            <a:r>
              <a:rPr lang="en-US" dirty="0"/>
              <a:t> class can contain duplicate elements.</a:t>
            </a:r>
          </a:p>
          <a:p>
            <a:pPr lvl="1"/>
            <a:r>
              <a:rPr lang="en-US" dirty="0" err="1"/>
              <a:t>ArrayList</a:t>
            </a:r>
            <a:r>
              <a:rPr lang="en-US" dirty="0"/>
              <a:t> maintains insertion order.</a:t>
            </a:r>
          </a:p>
          <a:p>
            <a:pPr lvl="1"/>
            <a:r>
              <a:rPr lang="en-US" dirty="0" err="1"/>
              <a:t>ArrayList</a:t>
            </a:r>
            <a:r>
              <a:rPr lang="en-US" dirty="0"/>
              <a:t> is non synchronized.</a:t>
            </a:r>
          </a:p>
          <a:p>
            <a:pPr lvl="1"/>
            <a:r>
              <a:rPr lang="en-US" dirty="0"/>
              <a:t>Allows random access because array works at the index basis.</a:t>
            </a:r>
          </a:p>
          <a:p>
            <a:pPr lvl="1"/>
            <a:r>
              <a:rPr lang="en-US" dirty="0"/>
              <a:t>Manipulation is slow because a lot of shifting needs to be occurred if any element is removed from the array list.</a:t>
            </a:r>
          </a:p>
          <a:p>
            <a:pPr marL="0" indent="0">
              <a:buNone/>
            </a:pPr>
            <a:endParaRPr lang="en-IN" sz="2400" b="1" dirty="0"/>
          </a:p>
          <a:p>
            <a:pPr marL="0" indent="0">
              <a:buNone/>
            </a:pPr>
            <a:endParaRPr lang="en-IN" b="1" dirty="0"/>
          </a:p>
        </p:txBody>
      </p:sp>
    </p:spTree>
    <p:extLst>
      <p:ext uri="{BB962C8B-B14F-4D97-AF65-F5344CB8AC3E}">
        <p14:creationId xmlns:p14="http://schemas.microsoft.com/office/powerpoint/2010/main" val="3794557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A0A2-0DDF-4F7A-A2C0-F0051B319F5C}"/>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ArrayList</a:t>
            </a:r>
            <a:endParaRPr lang="en-IN"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377EB2B-548C-41CB-A44C-5C525B157281}"/>
              </a:ext>
            </a:extLst>
          </p:cNvPr>
          <p:cNvPicPr>
            <a:picLocks noChangeAspect="1"/>
          </p:cNvPicPr>
          <p:nvPr/>
        </p:nvPicPr>
        <p:blipFill>
          <a:blip r:embed="rId2"/>
          <a:stretch>
            <a:fillRect/>
          </a:stretch>
        </p:blipFill>
        <p:spPr>
          <a:xfrm>
            <a:off x="364686" y="4401978"/>
            <a:ext cx="7658100" cy="952500"/>
          </a:xfrm>
          <a:prstGeom prst="rect">
            <a:avLst/>
          </a:prstGeom>
        </p:spPr>
      </p:pic>
      <p:sp>
        <p:nvSpPr>
          <p:cNvPr id="9" name="TextBox 8">
            <a:extLst>
              <a:ext uri="{FF2B5EF4-FFF2-40B4-BE49-F238E27FC236}">
                <a16:creationId xmlns:a16="http://schemas.microsoft.com/office/drawing/2014/main" id="{FC770238-FD3D-48FA-B0E5-27B557B8DC48}"/>
              </a:ext>
            </a:extLst>
          </p:cNvPr>
          <p:cNvSpPr txBox="1"/>
          <p:nvPr/>
        </p:nvSpPr>
        <p:spPr>
          <a:xfrm>
            <a:off x="344808" y="3859407"/>
            <a:ext cx="2211600" cy="400110"/>
          </a:xfrm>
          <a:prstGeom prst="rect">
            <a:avLst/>
          </a:prstGeom>
          <a:noFill/>
        </p:spPr>
        <p:txBody>
          <a:bodyPr wrap="square" rtlCol="0">
            <a:spAutoFit/>
          </a:bodyPr>
          <a:lstStyle/>
          <a:p>
            <a:r>
              <a:rPr lang="en-IN" sz="2000" u="sng" dirty="0"/>
              <a:t>Output</a:t>
            </a:r>
            <a:r>
              <a:rPr lang="en-IN" sz="2000" dirty="0"/>
              <a:t>:</a:t>
            </a:r>
          </a:p>
        </p:txBody>
      </p:sp>
      <p:pic>
        <p:nvPicPr>
          <p:cNvPr id="14" name="Content Placeholder 13">
            <a:extLst>
              <a:ext uri="{FF2B5EF4-FFF2-40B4-BE49-F238E27FC236}">
                <a16:creationId xmlns:a16="http://schemas.microsoft.com/office/drawing/2014/main" id="{22282065-9803-44A1-8965-3EC5FECF38D9}"/>
              </a:ext>
            </a:extLst>
          </p:cNvPr>
          <p:cNvPicPr>
            <a:picLocks noGrp="1" noChangeAspect="1"/>
          </p:cNvPicPr>
          <p:nvPr>
            <p:ph idx="1"/>
          </p:nvPr>
        </p:nvPicPr>
        <p:blipFill>
          <a:blip r:embed="rId3"/>
          <a:stretch>
            <a:fillRect/>
          </a:stretch>
        </p:blipFill>
        <p:spPr>
          <a:xfrm>
            <a:off x="441235" y="1222334"/>
            <a:ext cx="11750766" cy="4645066"/>
          </a:xfrm>
          <a:prstGeom prst="rect">
            <a:avLst/>
          </a:prstGeom>
        </p:spPr>
      </p:pic>
    </p:spTree>
    <p:extLst>
      <p:ext uri="{BB962C8B-B14F-4D97-AF65-F5344CB8AC3E}">
        <p14:creationId xmlns:p14="http://schemas.microsoft.com/office/powerpoint/2010/main" val="166478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2E7E-4931-4FFB-86A5-1D3113872B92}"/>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LinkedList</a:t>
            </a:r>
            <a:endParaRPr lang="en-IN"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D091AD43-1DEA-4887-9248-0282E33F2A55}"/>
              </a:ext>
            </a:extLst>
          </p:cNvPr>
          <p:cNvPicPr>
            <a:picLocks noGrp="1" noChangeAspect="1"/>
          </p:cNvPicPr>
          <p:nvPr>
            <p:ph idx="1"/>
          </p:nvPr>
        </p:nvPicPr>
        <p:blipFill>
          <a:blip r:embed="rId2"/>
          <a:stretch>
            <a:fillRect/>
          </a:stretch>
        </p:blipFill>
        <p:spPr>
          <a:xfrm>
            <a:off x="379200" y="1219200"/>
            <a:ext cx="11449477" cy="3886200"/>
          </a:xfrm>
          <a:prstGeom prst="rect">
            <a:avLst/>
          </a:prstGeom>
        </p:spPr>
      </p:pic>
      <p:pic>
        <p:nvPicPr>
          <p:cNvPr id="6" name="Picture 5">
            <a:extLst>
              <a:ext uri="{FF2B5EF4-FFF2-40B4-BE49-F238E27FC236}">
                <a16:creationId xmlns:a16="http://schemas.microsoft.com/office/drawing/2014/main" id="{2B458B17-5C29-4587-A9DE-7A6CA9513D24}"/>
              </a:ext>
            </a:extLst>
          </p:cNvPr>
          <p:cNvPicPr>
            <a:picLocks noChangeAspect="1"/>
          </p:cNvPicPr>
          <p:nvPr/>
        </p:nvPicPr>
        <p:blipFill>
          <a:blip r:embed="rId3"/>
          <a:stretch>
            <a:fillRect/>
          </a:stretch>
        </p:blipFill>
        <p:spPr>
          <a:xfrm>
            <a:off x="375571" y="4114800"/>
            <a:ext cx="7658100" cy="1085850"/>
          </a:xfrm>
          <a:prstGeom prst="rect">
            <a:avLst/>
          </a:prstGeom>
        </p:spPr>
      </p:pic>
      <p:sp>
        <p:nvSpPr>
          <p:cNvPr id="9" name="TextBox 8">
            <a:extLst>
              <a:ext uri="{FF2B5EF4-FFF2-40B4-BE49-F238E27FC236}">
                <a16:creationId xmlns:a16="http://schemas.microsoft.com/office/drawing/2014/main" id="{C648F0E2-FB75-4C11-A514-8B9C99191AE2}"/>
              </a:ext>
            </a:extLst>
          </p:cNvPr>
          <p:cNvSpPr txBox="1"/>
          <p:nvPr/>
        </p:nvSpPr>
        <p:spPr>
          <a:xfrm>
            <a:off x="375571" y="3470967"/>
            <a:ext cx="2443829" cy="400110"/>
          </a:xfrm>
          <a:prstGeom prst="rect">
            <a:avLst/>
          </a:prstGeom>
          <a:noFill/>
        </p:spPr>
        <p:txBody>
          <a:bodyPr wrap="square" rtlCol="0">
            <a:spAutoFit/>
          </a:bodyPr>
          <a:lstStyle/>
          <a:p>
            <a:r>
              <a:rPr lang="en-IN" sz="2000" u="sng" dirty="0"/>
              <a:t>Output:</a:t>
            </a:r>
          </a:p>
        </p:txBody>
      </p:sp>
      <p:pic>
        <p:nvPicPr>
          <p:cNvPr id="3" name="Picture 2">
            <a:extLst>
              <a:ext uri="{FF2B5EF4-FFF2-40B4-BE49-F238E27FC236}">
                <a16:creationId xmlns:a16="http://schemas.microsoft.com/office/drawing/2014/main" id="{E9DE0123-57A9-43DE-8A28-07F6F9CE327B}"/>
              </a:ext>
            </a:extLst>
          </p:cNvPr>
          <p:cNvPicPr>
            <a:picLocks noChangeAspect="1"/>
          </p:cNvPicPr>
          <p:nvPr/>
        </p:nvPicPr>
        <p:blipFill>
          <a:blip r:embed="rId4"/>
          <a:stretch>
            <a:fillRect/>
          </a:stretch>
        </p:blipFill>
        <p:spPr>
          <a:xfrm>
            <a:off x="6103938" y="5638800"/>
            <a:ext cx="5334000" cy="1228725"/>
          </a:xfrm>
          <a:prstGeom prst="rect">
            <a:avLst/>
          </a:prstGeom>
        </p:spPr>
      </p:pic>
    </p:spTree>
    <p:extLst>
      <p:ext uri="{BB962C8B-B14F-4D97-AF65-F5344CB8AC3E}">
        <p14:creationId xmlns:p14="http://schemas.microsoft.com/office/powerpoint/2010/main" val="4171584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6DDB-FD12-4E83-BC9C-B55C33F3F78E}"/>
              </a:ext>
            </a:extLst>
          </p:cNvPr>
          <p:cNvSpPr>
            <a:spLocks noGrp="1"/>
          </p:cNvSpPr>
          <p:nvPr>
            <p:ph type="title"/>
          </p:nvPr>
        </p:nvSpPr>
        <p:spPr/>
        <p:txBody>
          <a:bodyPr>
            <a:normAutofit/>
          </a:bodyPr>
          <a:lstStyle/>
          <a:p>
            <a:r>
              <a:rPr lang="en-IN" dirty="0" err="1">
                <a:latin typeface="Calibri" panose="020F0502020204030204" pitchFamily="34" charset="0"/>
                <a:cs typeface="Calibri" panose="020F0502020204030204" pitchFamily="34" charset="0"/>
              </a:rPr>
              <a:t>ArrayList</a:t>
            </a:r>
            <a:r>
              <a:rPr lang="en-IN" dirty="0">
                <a:latin typeface="Calibri" panose="020F0502020204030204" pitchFamily="34" charset="0"/>
                <a:cs typeface="Calibri" panose="020F0502020204030204" pitchFamily="34" charset="0"/>
              </a:rPr>
              <a:t> and </a:t>
            </a:r>
            <a:r>
              <a:rPr lang="en-IN" dirty="0" err="1">
                <a:latin typeface="Calibri" panose="020F0502020204030204" pitchFamily="34" charset="0"/>
                <a:cs typeface="Calibri" panose="020F0502020204030204" pitchFamily="34" charset="0"/>
              </a:rPr>
              <a:t>LinkedList</a:t>
            </a:r>
            <a:r>
              <a:rPr lang="en-IN" dirty="0">
                <a:latin typeface="Calibri" panose="020F0502020204030204" pitchFamily="34" charset="0"/>
                <a:cs typeface="Calibri" panose="020F0502020204030204" pitchFamily="34" charset="0"/>
              </a:rPr>
              <a:t> Difference</a:t>
            </a:r>
          </a:p>
        </p:txBody>
      </p:sp>
      <p:graphicFrame>
        <p:nvGraphicFramePr>
          <p:cNvPr id="8" name="Content Placeholder 7">
            <a:extLst>
              <a:ext uri="{FF2B5EF4-FFF2-40B4-BE49-F238E27FC236}">
                <a16:creationId xmlns:a16="http://schemas.microsoft.com/office/drawing/2014/main" id="{368C7C47-529A-45F9-9839-F5CC5AE0AD52}"/>
              </a:ext>
            </a:extLst>
          </p:cNvPr>
          <p:cNvGraphicFramePr>
            <a:graphicFrameLocks noGrp="1"/>
          </p:cNvGraphicFramePr>
          <p:nvPr>
            <p:ph idx="1"/>
            <p:extLst>
              <p:ext uri="{D42A27DB-BD31-4B8C-83A1-F6EECF244321}">
                <p14:modId xmlns:p14="http://schemas.microsoft.com/office/powerpoint/2010/main" val="555743003"/>
              </p:ext>
            </p:extLst>
          </p:nvPr>
        </p:nvGraphicFramePr>
        <p:xfrm>
          <a:off x="762000" y="1524000"/>
          <a:ext cx="10439400" cy="4648201"/>
        </p:xfrm>
        <a:graphic>
          <a:graphicData uri="http://schemas.openxmlformats.org/drawingml/2006/table">
            <a:tbl>
              <a:tblPr firstRow="1" firstCol="1" bandRow="1">
                <a:tableStyleId>{69CF1AB2-1976-4502-BF36-3FF5EA218861}</a:tableStyleId>
              </a:tblPr>
              <a:tblGrid>
                <a:gridCol w="5219700">
                  <a:extLst>
                    <a:ext uri="{9D8B030D-6E8A-4147-A177-3AD203B41FA5}">
                      <a16:colId xmlns:a16="http://schemas.microsoft.com/office/drawing/2014/main" val="3924476328"/>
                    </a:ext>
                  </a:extLst>
                </a:gridCol>
                <a:gridCol w="5219700">
                  <a:extLst>
                    <a:ext uri="{9D8B030D-6E8A-4147-A177-3AD203B41FA5}">
                      <a16:colId xmlns:a16="http://schemas.microsoft.com/office/drawing/2014/main" val="3135201367"/>
                    </a:ext>
                  </a:extLst>
                </a:gridCol>
              </a:tblGrid>
              <a:tr h="635436">
                <a:tc>
                  <a:txBody>
                    <a:bodyPr/>
                    <a:lstStyle/>
                    <a:p>
                      <a:pPr algn="ctr">
                        <a:lnSpc>
                          <a:spcPct val="107000"/>
                        </a:lnSpc>
                        <a:spcAft>
                          <a:spcPts val="0"/>
                        </a:spcAft>
                      </a:pPr>
                      <a:r>
                        <a:rPr lang="en-IN" sz="1800" b="1" baseline="0" dirty="0" err="1">
                          <a:effectLst/>
                          <a:latin typeface="Calibri" panose="020F0502020204030204" pitchFamily="34" charset="0"/>
                        </a:rPr>
                        <a:t>ArrayList</a:t>
                      </a:r>
                      <a:endParaRPr lang="en-IN" sz="1800" b="1"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118181" marR="118181" marT="114300" marB="114300"/>
                </a:tc>
                <a:tc>
                  <a:txBody>
                    <a:bodyPr/>
                    <a:lstStyle/>
                    <a:p>
                      <a:pPr algn="ctr">
                        <a:lnSpc>
                          <a:spcPct val="107000"/>
                        </a:lnSpc>
                        <a:spcAft>
                          <a:spcPts val="0"/>
                        </a:spcAft>
                      </a:pPr>
                      <a:r>
                        <a:rPr lang="en-IN" sz="1800" b="1" baseline="0" dirty="0" err="1">
                          <a:effectLst/>
                          <a:latin typeface="Calibri" panose="020F0502020204030204" pitchFamily="34" charset="0"/>
                        </a:rPr>
                        <a:t>LinkedList</a:t>
                      </a:r>
                      <a:endParaRPr lang="en-IN" sz="1800" b="1"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118181" marR="118181" marT="114300" marB="114300"/>
                </a:tc>
                <a:extLst>
                  <a:ext uri="{0D108BD9-81ED-4DB2-BD59-A6C34878D82A}">
                    <a16:rowId xmlns:a16="http://schemas.microsoft.com/office/drawing/2014/main" val="2019711499"/>
                  </a:ext>
                </a:extLst>
              </a:tr>
              <a:tr h="711021">
                <a:tc>
                  <a:txBody>
                    <a:bodyPr/>
                    <a:lstStyle/>
                    <a:p>
                      <a:pPr marL="190500" algn="just">
                        <a:lnSpc>
                          <a:spcPts val="1725"/>
                        </a:lnSpc>
                        <a:spcAft>
                          <a:spcPts val="0"/>
                        </a:spcAft>
                      </a:pPr>
                      <a:r>
                        <a:rPr lang="en-IN" sz="1800" b="0" baseline="0" dirty="0">
                          <a:effectLst/>
                          <a:latin typeface="Calibri" panose="020F0502020204030204" pitchFamily="34" charset="0"/>
                        </a:rPr>
                        <a:t>1) </a:t>
                      </a:r>
                      <a:r>
                        <a:rPr lang="en-IN" sz="1800" b="0" baseline="0" err="1">
                          <a:effectLst/>
                          <a:latin typeface="Calibri" panose="020F0502020204030204" pitchFamily="34" charset="0"/>
                        </a:rPr>
                        <a:t>ArrayList</a:t>
                      </a:r>
                      <a:r>
                        <a:rPr lang="en-IN" sz="1800" b="0" baseline="0">
                          <a:effectLst/>
                          <a:latin typeface="Calibri" panose="020F0502020204030204" pitchFamily="34" charset="0"/>
                        </a:rPr>
                        <a:t> internally </a:t>
                      </a:r>
                      <a:r>
                        <a:rPr lang="en-IN" sz="1800" b="0" baseline="0" dirty="0">
                          <a:effectLst/>
                          <a:latin typeface="Calibri" panose="020F0502020204030204" pitchFamily="34" charset="0"/>
                        </a:rPr>
                        <a:t>uses dynamic array to store the elements.</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tc>
                  <a:txBody>
                    <a:bodyPr/>
                    <a:lstStyle/>
                    <a:p>
                      <a:pPr marL="190500" algn="just">
                        <a:lnSpc>
                          <a:spcPts val="1725"/>
                        </a:lnSpc>
                        <a:spcAft>
                          <a:spcPts val="0"/>
                        </a:spcAft>
                      </a:pPr>
                      <a:r>
                        <a:rPr lang="en-IN" sz="1800" b="0" baseline="0" err="1">
                          <a:effectLst/>
                          <a:latin typeface="Calibri" panose="020F0502020204030204" pitchFamily="34" charset="0"/>
                        </a:rPr>
                        <a:t>LinkedList</a:t>
                      </a:r>
                      <a:r>
                        <a:rPr lang="en-IN" sz="1800" b="0" baseline="0">
                          <a:effectLst/>
                          <a:latin typeface="Calibri" panose="020F0502020204030204" pitchFamily="34" charset="0"/>
                        </a:rPr>
                        <a:t> internally </a:t>
                      </a:r>
                      <a:r>
                        <a:rPr lang="en-IN" sz="1800" b="0" baseline="0" dirty="0">
                          <a:effectLst/>
                          <a:latin typeface="Calibri" panose="020F0502020204030204" pitchFamily="34" charset="0"/>
                        </a:rPr>
                        <a:t>uses doubly linked list to store the elements.</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extLst>
                  <a:ext uri="{0D108BD9-81ED-4DB2-BD59-A6C34878D82A}">
                    <a16:rowId xmlns:a16="http://schemas.microsoft.com/office/drawing/2014/main" val="3818706342"/>
                  </a:ext>
                </a:extLst>
              </a:tr>
              <a:tr h="1522070">
                <a:tc>
                  <a:txBody>
                    <a:bodyPr/>
                    <a:lstStyle/>
                    <a:p>
                      <a:pPr marL="190500" algn="just">
                        <a:lnSpc>
                          <a:spcPts val="1725"/>
                        </a:lnSpc>
                        <a:spcAft>
                          <a:spcPts val="0"/>
                        </a:spcAft>
                      </a:pPr>
                      <a:r>
                        <a:rPr lang="en-IN" sz="1800" b="0" baseline="0" dirty="0">
                          <a:effectLst/>
                          <a:latin typeface="Calibri" panose="020F0502020204030204" pitchFamily="34" charset="0"/>
                        </a:rPr>
                        <a:t>2) Manipulation with </a:t>
                      </a:r>
                      <a:r>
                        <a:rPr lang="en-IN" sz="1800" b="0" baseline="0" dirty="0" err="1">
                          <a:effectLst/>
                          <a:latin typeface="Calibri" panose="020F0502020204030204" pitchFamily="34" charset="0"/>
                        </a:rPr>
                        <a:t>ArrayList</a:t>
                      </a:r>
                      <a:r>
                        <a:rPr lang="en-IN" sz="1800" b="0" baseline="0" dirty="0">
                          <a:effectLst/>
                          <a:latin typeface="Calibri" panose="020F0502020204030204" pitchFamily="34" charset="0"/>
                        </a:rPr>
                        <a:t> is slow because </a:t>
                      </a:r>
                      <a:r>
                        <a:rPr lang="en-IN" sz="1800" b="0" baseline="0">
                          <a:effectLst/>
                          <a:latin typeface="Calibri" panose="020F0502020204030204" pitchFamily="34" charset="0"/>
                        </a:rPr>
                        <a:t>it internally </a:t>
                      </a:r>
                      <a:r>
                        <a:rPr lang="en-IN" sz="1800" b="0" baseline="0" dirty="0">
                          <a:effectLst/>
                          <a:latin typeface="Calibri" panose="020F0502020204030204" pitchFamily="34" charset="0"/>
                        </a:rPr>
                        <a:t>uses array. If any element is removed from the array</a:t>
                      </a:r>
                      <a:r>
                        <a:rPr lang="en-IN" sz="1800" b="0" baseline="0">
                          <a:effectLst/>
                          <a:latin typeface="Calibri" panose="020F0502020204030204" pitchFamily="34" charset="0"/>
                        </a:rPr>
                        <a:t>, all </a:t>
                      </a:r>
                      <a:r>
                        <a:rPr lang="en-IN" sz="1800" b="0" baseline="0" dirty="0">
                          <a:effectLst/>
                          <a:latin typeface="Calibri" panose="020F0502020204030204" pitchFamily="34" charset="0"/>
                        </a:rPr>
                        <a:t>the bits are shifted in memory.</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tc>
                  <a:txBody>
                    <a:bodyPr/>
                    <a:lstStyle/>
                    <a:p>
                      <a:pPr marL="190500" algn="just">
                        <a:lnSpc>
                          <a:spcPts val="1725"/>
                        </a:lnSpc>
                        <a:spcAft>
                          <a:spcPts val="0"/>
                        </a:spcAft>
                      </a:pPr>
                      <a:r>
                        <a:rPr lang="en-IN" sz="1800" b="0" baseline="0" dirty="0">
                          <a:effectLst/>
                          <a:latin typeface="Calibri" panose="020F0502020204030204" pitchFamily="34" charset="0"/>
                        </a:rPr>
                        <a:t>Manipulation with </a:t>
                      </a:r>
                      <a:r>
                        <a:rPr lang="en-IN" sz="1800" b="0" baseline="0" dirty="0" err="1">
                          <a:effectLst/>
                          <a:latin typeface="Calibri" panose="020F0502020204030204" pitchFamily="34" charset="0"/>
                        </a:rPr>
                        <a:t>LinkedList</a:t>
                      </a:r>
                      <a:r>
                        <a:rPr lang="en-IN" sz="1800" b="0" baseline="0" dirty="0">
                          <a:effectLst/>
                          <a:latin typeface="Calibri" panose="020F0502020204030204" pitchFamily="34" charset="0"/>
                        </a:rPr>
                        <a:t> is faster than </a:t>
                      </a:r>
                      <a:r>
                        <a:rPr lang="en-IN" sz="1800" b="0" baseline="0" dirty="0" err="1">
                          <a:effectLst/>
                          <a:latin typeface="Calibri" panose="020F0502020204030204" pitchFamily="34" charset="0"/>
                        </a:rPr>
                        <a:t>ArrayList</a:t>
                      </a:r>
                      <a:r>
                        <a:rPr lang="en-IN" sz="1800" b="0" baseline="0" dirty="0">
                          <a:effectLst/>
                          <a:latin typeface="Calibri" panose="020F0502020204030204" pitchFamily="34" charset="0"/>
                        </a:rPr>
                        <a:t> because it uses doubly linked list so no bit shifting is required in memory.</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extLst>
                  <a:ext uri="{0D108BD9-81ED-4DB2-BD59-A6C34878D82A}">
                    <a16:rowId xmlns:a16="http://schemas.microsoft.com/office/drawing/2014/main" val="2859002451"/>
                  </a:ext>
                </a:extLst>
              </a:tr>
              <a:tr h="1100581">
                <a:tc>
                  <a:txBody>
                    <a:bodyPr/>
                    <a:lstStyle/>
                    <a:p>
                      <a:pPr marL="190500" algn="just">
                        <a:lnSpc>
                          <a:spcPts val="1725"/>
                        </a:lnSpc>
                        <a:spcAft>
                          <a:spcPts val="0"/>
                        </a:spcAft>
                      </a:pPr>
                      <a:r>
                        <a:rPr lang="en-IN" sz="1800" b="0" baseline="0">
                          <a:effectLst/>
                          <a:latin typeface="Calibri" panose="020F0502020204030204" pitchFamily="34" charset="0"/>
                        </a:rPr>
                        <a:t>3) ArrayList class can act as a list only because it implements List only.</a:t>
                      </a:r>
                      <a:endParaRPr lang="en-IN" sz="1800" b="0" baseline="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tc>
                  <a:txBody>
                    <a:bodyPr/>
                    <a:lstStyle/>
                    <a:p>
                      <a:pPr marL="190500" algn="just">
                        <a:lnSpc>
                          <a:spcPts val="1725"/>
                        </a:lnSpc>
                        <a:spcAft>
                          <a:spcPts val="0"/>
                        </a:spcAft>
                      </a:pPr>
                      <a:r>
                        <a:rPr lang="en-IN" sz="1800" b="0" baseline="0">
                          <a:effectLst/>
                          <a:latin typeface="Calibri" panose="020F0502020204030204" pitchFamily="34" charset="0"/>
                        </a:rPr>
                        <a:t>LinkedList class can act as a list and queue both because it implements List and Deque interfaces.</a:t>
                      </a:r>
                      <a:endParaRPr lang="en-IN" sz="1800" b="0" baseline="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extLst>
                  <a:ext uri="{0D108BD9-81ED-4DB2-BD59-A6C34878D82A}">
                    <a16:rowId xmlns:a16="http://schemas.microsoft.com/office/drawing/2014/main" val="4069603228"/>
                  </a:ext>
                </a:extLst>
              </a:tr>
              <a:tr h="679093">
                <a:tc>
                  <a:txBody>
                    <a:bodyPr/>
                    <a:lstStyle/>
                    <a:p>
                      <a:pPr marL="190500" algn="just">
                        <a:lnSpc>
                          <a:spcPts val="1725"/>
                        </a:lnSpc>
                        <a:spcAft>
                          <a:spcPts val="0"/>
                        </a:spcAft>
                      </a:pPr>
                      <a:r>
                        <a:rPr lang="en-IN" sz="1800" b="0" baseline="0">
                          <a:effectLst/>
                          <a:latin typeface="Calibri" panose="020F0502020204030204" pitchFamily="34" charset="0"/>
                        </a:rPr>
                        <a:t>4) ArrayList is better for storing and accessing data.</a:t>
                      </a:r>
                      <a:endParaRPr lang="en-IN" sz="1800" b="0" baseline="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tc>
                  <a:txBody>
                    <a:bodyPr/>
                    <a:lstStyle/>
                    <a:p>
                      <a:pPr marL="190500" algn="just">
                        <a:lnSpc>
                          <a:spcPts val="1725"/>
                        </a:lnSpc>
                        <a:spcAft>
                          <a:spcPts val="0"/>
                        </a:spcAft>
                      </a:pPr>
                      <a:r>
                        <a:rPr lang="en-IN" sz="1800" b="0" baseline="0" dirty="0" err="1">
                          <a:effectLst/>
                          <a:latin typeface="Calibri" panose="020F0502020204030204" pitchFamily="34" charset="0"/>
                        </a:rPr>
                        <a:t>LinkedList</a:t>
                      </a:r>
                      <a:r>
                        <a:rPr lang="en-IN" sz="1800" b="0" baseline="0" dirty="0">
                          <a:effectLst/>
                          <a:latin typeface="Calibri" panose="020F0502020204030204" pitchFamily="34" charset="0"/>
                        </a:rPr>
                        <a:t> is better for manipulating data.</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extLst>
                  <a:ext uri="{0D108BD9-81ED-4DB2-BD59-A6C34878D82A}">
                    <a16:rowId xmlns:a16="http://schemas.microsoft.com/office/drawing/2014/main" val="1528128442"/>
                  </a:ext>
                </a:extLst>
              </a:tr>
            </a:tbl>
          </a:graphicData>
        </a:graphic>
      </p:graphicFrame>
    </p:spTree>
    <p:extLst>
      <p:ext uri="{BB962C8B-B14F-4D97-AF65-F5344CB8AC3E}">
        <p14:creationId xmlns:p14="http://schemas.microsoft.com/office/powerpoint/2010/main" val="132678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
          <p:cNvSpPr>
            <a:spLocks noGrp="1"/>
          </p:cNvSpPr>
          <p:nvPr>
            <p:ph type="title"/>
          </p:nvPr>
        </p:nvSpPr>
        <p:spPr/>
        <p:txBody>
          <a:bodyPr/>
          <a:lstStyle/>
          <a:p>
            <a:r>
              <a:rPr lang="en-US" dirty="0"/>
              <a:t>Set</a:t>
            </a:r>
          </a:p>
        </p:txBody>
      </p:sp>
      <p:sp>
        <p:nvSpPr>
          <p:cNvPr id="1048627" name="Content Placeholder 2"/>
          <p:cNvSpPr>
            <a:spLocks noGrp="1"/>
          </p:cNvSpPr>
          <p:nvPr>
            <p:ph idx="1"/>
          </p:nvPr>
        </p:nvSpPr>
        <p:spPr>
          <a:xfrm>
            <a:off x="379199" y="1143000"/>
            <a:ext cx="11345747" cy="4927622"/>
          </a:xfrm>
        </p:spPr>
        <p:txBody>
          <a:bodyPr/>
          <a:lstStyle/>
          <a:p>
            <a:r>
              <a:rPr lang="en-US" dirty="0"/>
              <a:t>A Set is a Collection that cannot contain duplicate elements.</a:t>
            </a:r>
          </a:p>
          <a:p>
            <a:pPr marL="0" indent="0">
              <a:buNone/>
            </a:pPr>
            <a:endParaRPr lang="en-US" dirty="0"/>
          </a:p>
        </p:txBody>
      </p:sp>
      <p:graphicFrame>
        <p:nvGraphicFramePr>
          <p:cNvPr id="5" name="Table 4">
            <a:extLst>
              <a:ext uri="{FF2B5EF4-FFF2-40B4-BE49-F238E27FC236}">
                <a16:creationId xmlns:a16="http://schemas.microsoft.com/office/drawing/2014/main" id="{C6A75270-454E-420A-BD76-A363F340C4F1}"/>
              </a:ext>
            </a:extLst>
          </p:cNvPr>
          <p:cNvGraphicFramePr>
            <a:graphicFrameLocks noGrp="1"/>
          </p:cNvGraphicFramePr>
          <p:nvPr>
            <p:extLst>
              <p:ext uri="{D42A27DB-BD31-4B8C-83A1-F6EECF244321}">
                <p14:modId xmlns:p14="http://schemas.microsoft.com/office/powerpoint/2010/main" val="1213711753"/>
              </p:ext>
            </p:extLst>
          </p:nvPr>
        </p:nvGraphicFramePr>
        <p:xfrm>
          <a:off x="381000" y="1676399"/>
          <a:ext cx="11357527" cy="4648203"/>
        </p:xfrm>
        <a:graphic>
          <a:graphicData uri="http://schemas.openxmlformats.org/drawingml/2006/table">
            <a:tbl>
              <a:tblPr firstRow="1" firstCol="1" bandRow="1">
                <a:tableStyleId>{5C22544A-7EE6-4342-B048-85BDC9FD1C3A}</a:tableStyleId>
              </a:tblPr>
              <a:tblGrid>
                <a:gridCol w="2848131">
                  <a:extLst>
                    <a:ext uri="{9D8B030D-6E8A-4147-A177-3AD203B41FA5}">
                      <a16:colId xmlns:a16="http://schemas.microsoft.com/office/drawing/2014/main" val="254227500"/>
                    </a:ext>
                  </a:extLst>
                </a:gridCol>
                <a:gridCol w="8509396">
                  <a:extLst>
                    <a:ext uri="{9D8B030D-6E8A-4147-A177-3AD203B41FA5}">
                      <a16:colId xmlns:a16="http://schemas.microsoft.com/office/drawing/2014/main" val="797962174"/>
                    </a:ext>
                  </a:extLst>
                </a:gridCol>
              </a:tblGrid>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a:effectLst/>
                          <a:hlinkClick r:id="rId2"/>
                        </a:rPr>
                        <a:t>add</a:t>
                      </a:r>
                      <a:r>
                        <a:rPr lang="en-IN" sz="1400">
                          <a:effectLst/>
                        </a:rPr>
                        <a:t>(</a:t>
                      </a:r>
                      <a:r>
                        <a:rPr lang="en-IN" sz="1400" u="none" strike="noStrike">
                          <a:effectLst/>
                          <a:hlinkClick r:id="rId3" tooltip="type parameter in Set"/>
                        </a:rPr>
                        <a:t>E</a:t>
                      </a:r>
                      <a:r>
                        <a:rPr lang="en-IN" sz="1400">
                          <a:effectLst/>
                        </a:rPr>
                        <a:t> e) </a:t>
                      </a:r>
                    </a:p>
                    <a:p>
                      <a:pPr>
                        <a:lnSpc>
                          <a:spcPct val="107000"/>
                        </a:lnSpc>
                        <a:spcAft>
                          <a:spcPts val="900"/>
                        </a:spcAft>
                      </a:pPr>
                      <a:r>
                        <a:rPr lang="en-IN" sz="1400">
                          <a:effectLst/>
                        </a:rPr>
                        <a:t>Adds the specified element to this set if it is not already present (optional operation).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2772050791"/>
                  </a:ext>
                </a:extLst>
              </a:tr>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dirty="0" err="1">
                          <a:effectLst/>
                          <a:hlinkClick r:id="rId4"/>
                        </a:rPr>
                        <a:t>addAll</a:t>
                      </a:r>
                      <a:r>
                        <a:rPr lang="en-IN" sz="1400" dirty="0">
                          <a:effectLst/>
                        </a:rPr>
                        <a:t>(</a:t>
                      </a:r>
                      <a:r>
                        <a:rPr lang="en-IN" sz="1400" u="none" strike="noStrike" dirty="0">
                          <a:effectLst/>
                          <a:hlinkClick r:id="rId5" tooltip="interface in java.util"/>
                        </a:rPr>
                        <a:t>Collection</a:t>
                      </a:r>
                      <a:r>
                        <a:rPr lang="en-IN" sz="1400" dirty="0">
                          <a:effectLst/>
                        </a:rPr>
                        <a:t>&lt;? extends </a:t>
                      </a:r>
                      <a:r>
                        <a:rPr lang="en-IN" sz="1400" u="none" strike="noStrike" dirty="0">
                          <a:effectLst/>
                          <a:hlinkClick r:id="rId3" tooltip="type parameter in Set"/>
                        </a:rPr>
                        <a:t>E</a:t>
                      </a:r>
                      <a:r>
                        <a:rPr lang="en-IN" sz="1400" dirty="0">
                          <a:effectLst/>
                        </a:rPr>
                        <a:t>&gt; c) </a:t>
                      </a:r>
                    </a:p>
                    <a:p>
                      <a:pPr>
                        <a:lnSpc>
                          <a:spcPct val="107000"/>
                        </a:lnSpc>
                        <a:spcAft>
                          <a:spcPts val="900"/>
                        </a:spcAft>
                      </a:pPr>
                      <a:r>
                        <a:rPr lang="en-IN" sz="1400" dirty="0">
                          <a:effectLst/>
                        </a:rPr>
                        <a:t>Adds all of the elements in the specified collection to this set if they're not already present (optional operation).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2343011506"/>
                  </a:ext>
                </a:extLst>
              </a:tr>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dirty="0">
                          <a:effectLst/>
                          <a:hlinkClick r:id="rId6"/>
                        </a:rPr>
                        <a:t>contains</a:t>
                      </a:r>
                      <a:r>
                        <a:rPr lang="en-IN" sz="1400" dirty="0">
                          <a:effectLst/>
                        </a:rPr>
                        <a:t>(</a:t>
                      </a:r>
                      <a:r>
                        <a:rPr lang="en-IN" sz="1400" u="none" strike="noStrike" dirty="0">
                          <a:effectLst/>
                          <a:hlinkClick r:id="rId7" tooltip="class in java.lang"/>
                        </a:rPr>
                        <a:t>Object</a:t>
                      </a:r>
                      <a:r>
                        <a:rPr lang="en-IN" sz="1400" dirty="0">
                          <a:effectLst/>
                        </a:rPr>
                        <a:t> o) </a:t>
                      </a:r>
                    </a:p>
                    <a:p>
                      <a:pPr>
                        <a:lnSpc>
                          <a:spcPct val="107000"/>
                        </a:lnSpc>
                        <a:spcAft>
                          <a:spcPts val="900"/>
                        </a:spcAft>
                      </a:pPr>
                      <a:r>
                        <a:rPr lang="en-IN" sz="1400" dirty="0">
                          <a:effectLst/>
                        </a:rPr>
                        <a:t>Returns true if this set contains the specified element.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955718337"/>
                  </a:ext>
                </a:extLst>
              </a:tr>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a:effectLst/>
                          <a:hlinkClick r:id="rId8"/>
                        </a:rPr>
                        <a:t>containsAll</a:t>
                      </a:r>
                      <a:r>
                        <a:rPr lang="en-IN" sz="1400">
                          <a:effectLst/>
                        </a:rPr>
                        <a:t>(</a:t>
                      </a:r>
                      <a:r>
                        <a:rPr lang="en-IN" sz="1400" u="none" strike="noStrike">
                          <a:effectLst/>
                          <a:hlinkClick r:id="rId5" tooltip="interface in java.util"/>
                        </a:rPr>
                        <a:t>Collection</a:t>
                      </a:r>
                      <a:r>
                        <a:rPr lang="en-IN" sz="1400">
                          <a:effectLst/>
                        </a:rPr>
                        <a:t>&lt;?&gt; c) </a:t>
                      </a:r>
                    </a:p>
                    <a:p>
                      <a:pPr>
                        <a:lnSpc>
                          <a:spcPct val="107000"/>
                        </a:lnSpc>
                        <a:spcAft>
                          <a:spcPts val="900"/>
                        </a:spcAft>
                      </a:pPr>
                      <a:r>
                        <a:rPr lang="en-IN" sz="1400">
                          <a:effectLst/>
                        </a:rPr>
                        <a:t>Returns true if this set contains all of the elements of the specified collection.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2405315363"/>
                  </a:ext>
                </a:extLst>
              </a:tr>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a:effectLst/>
                          <a:hlinkClick r:id="rId9"/>
                        </a:rPr>
                        <a:t>remove</a:t>
                      </a:r>
                      <a:r>
                        <a:rPr lang="en-IN" sz="1400">
                          <a:effectLst/>
                        </a:rPr>
                        <a:t>(</a:t>
                      </a:r>
                      <a:r>
                        <a:rPr lang="en-IN" sz="1400" u="none" strike="noStrike">
                          <a:effectLst/>
                          <a:hlinkClick r:id="rId7" tooltip="class in java.lang"/>
                        </a:rPr>
                        <a:t>Object</a:t>
                      </a:r>
                      <a:r>
                        <a:rPr lang="en-IN" sz="1400">
                          <a:effectLst/>
                        </a:rPr>
                        <a:t> o) </a:t>
                      </a:r>
                    </a:p>
                    <a:p>
                      <a:pPr>
                        <a:lnSpc>
                          <a:spcPct val="107000"/>
                        </a:lnSpc>
                        <a:spcAft>
                          <a:spcPts val="900"/>
                        </a:spcAft>
                      </a:pPr>
                      <a:r>
                        <a:rPr lang="en-IN" sz="1400">
                          <a:effectLst/>
                        </a:rPr>
                        <a:t>Removes the specified element from this set if it is present (optional operation).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2185631112"/>
                  </a:ext>
                </a:extLst>
              </a:tr>
              <a:tr h="664029">
                <a:tc>
                  <a:txBody>
                    <a:bodyPr/>
                    <a:lstStyle/>
                    <a:p>
                      <a:pPr>
                        <a:lnSpc>
                          <a:spcPct val="107000"/>
                        </a:lnSpc>
                        <a:spcAft>
                          <a:spcPts val="900"/>
                        </a:spcAft>
                      </a:pPr>
                      <a:r>
                        <a:rPr lang="en-IN" sz="1400" dirty="0" err="1">
                          <a:effectLst/>
                        </a:rPr>
                        <a:t>boolean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a:effectLst/>
                          <a:hlinkClick r:id="rId10"/>
                        </a:rPr>
                        <a:t>retainAll</a:t>
                      </a:r>
                      <a:r>
                        <a:rPr lang="en-IN" sz="1400">
                          <a:effectLst/>
                        </a:rPr>
                        <a:t>(</a:t>
                      </a:r>
                      <a:r>
                        <a:rPr lang="en-IN" sz="1400" u="none" strike="noStrike">
                          <a:effectLst/>
                          <a:hlinkClick r:id="rId5" tooltip="interface in java.util"/>
                        </a:rPr>
                        <a:t>Collection</a:t>
                      </a:r>
                      <a:r>
                        <a:rPr lang="en-IN" sz="1400">
                          <a:effectLst/>
                        </a:rPr>
                        <a:t>&lt;?&gt; c) </a:t>
                      </a:r>
                    </a:p>
                    <a:p>
                      <a:pPr>
                        <a:lnSpc>
                          <a:spcPct val="107000"/>
                        </a:lnSpc>
                        <a:spcAft>
                          <a:spcPts val="900"/>
                        </a:spcAft>
                      </a:pPr>
                      <a:r>
                        <a:rPr lang="en-IN" sz="1400">
                          <a:effectLst/>
                        </a:rPr>
                        <a:t>Retains only the elements in this set that are contained in the specified collection (optional operation).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405107850"/>
                  </a:ext>
                </a:extLst>
              </a:tr>
              <a:tr h="664029">
                <a:tc>
                  <a:txBody>
                    <a:bodyPr/>
                    <a:lstStyle/>
                    <a:p>
                      <a:pPr>
                        <a:lnSpc>
                          <a:spcPct val="107000"/>
                        </a:lnSpc>
                        <a:spcAft>
                          <a:spcPts val="900"/>
                        </a:spcAft>
                      </a:pPr>
                      <a:r>
                        <a:rPr lang="en-IN" sz="1400">
                          <a:effectLst/>
                        </a:rPr>
                        <a:t>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dirty="0">
                          <a:effectLst/>
                          <a:hlinkClick r:id="rId11"/>
                        </a:rPr>
                        <a:t>size</a:t>
                      </a:r>
                      <a:r>
                        <a:rPr lang="en-IN" sz="1400" dirty="0">
                          <a:effectLst/>
                        </a:rPr>
                        <a:t>() </a:t>
                      </a:r>
                    </a:p>
                    <a:p>
                      <a:pPr>
                        <a:lnSpc>
                          <a:spcPct val="107000"/>
                        </a:lnSpc>
                        <a:spcAft>
                          <a:spcPts val="900"/>
                        </a:spcAft>
                      </a:pPr>
                      <a:r>
                        <a:rPr lang="en-IN" sz="1400" dirty="0">
                          <a:effectLst/>
                        </a:rPr>
                        <a:t>Returns the number of elements in this set (its cardinality).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271445763"/>
                  </a:ext>
                </a:extLst>
              </a:tr>
            </a:tbl>
          </a:graphicData>
        </a:graphic>
      </p:graphicFrame>
    </p:spTree>
    <p:extLst>
      <p:ext uri="{BB962C8B-B14F-4D97-AF65-F5344CB8AC3E}">
        <p14:creationId xmlns:p14="http://schemas.microsoft.com/office/powerpoint/2010/main" val="1409705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
          <p:cNvSpPr>
            <a:spLocks noGrp="1"/>
          </p:cNvSpPr>
          <p:nvPr>
            <p:ph type="title"/>
          </p:nvPr>
        </p:nvSpPr>
        <p:spPr/>
        <p:txBody>
          <a:bodyPr/>
          <a:lstStyle/>
          <a:p>
            <a:r>
              <a:rPr lang="en-US" dirty="0"/>
              <a:t>Commonly used classes of Set</a:t>
            </a:r>
          </a:p>
        </p:txBody>
      </p:sp>
      <p:sp>
        <p:nvSpPr>
          <p:cNvPr id="1048629" name="Content Placeholder 2"/>
          <p:cNvSpPr>
            <a:spLocks noGrp="1"/>
          </p:cNvSpPr>
          <p:nvPr>
            <p:ph idx="1"/>
          </p:nvPr>
        </p:nvSpPr>
        <p:spPr/>
        <p:txBody>
          <a:bodyPr/>
          <a:lstStyle/>
          <a:p>
            <a:r>
              <a:rPr lang="en-US" dirty="0" err="1"/>
              <a:t>HashSet</a:t>
            </a:r>
            <a:endParaRPr lang="en-US" dirty="0"/>
          </a:p>
          <a:p>
            <a:r>
              <a:rPr lang="en-US" dirty="0" err="1"/>
              <a:t>LinkedHashSet</a:t>
            </a:r>
            <a:endParaRPr lang="en-US" dirty="0"/>
          </a:p>
          <a:p>
            <a:r>
              <a:rPr lang="en-US" dirty="0" err="1"/>
              <a:t>TreeSet</a:t>
            </a:r>
            <a:endParaRPr lang="en-US" dirty="0"/>
          </a:p>
        </p:txBody>
      </p:sp>
    </p:spTree>
    <p:extLst>
      <p:ext uri="{BB962C8B-B14F-4D97-AF65-F5344CB8AC3E}">
        <p14:creationId xmlns:p14="http://schemas.microsoft.com/office/powerpoint/2010/main" val="3808508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5F7AB-9FB6-4534-899F-F6524F666E1B}"/>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HashSet</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625D7A8-7E2A-4DA8-9F54-A3364D6DF8AA}"/>
              </a:ext>
            </a:extLst>
          </p:cNvPr>
          <p:cNvSpPr>
            <a:spLocks noGrp="1"/>
          </p:cNvSpPr>
          <p:nvPr>
            <p:ph idx="1"/>
          </p:nvPr>
        </p:nvSpPr>
        <p:spPr/>
        <p:txBody>
          <a:bodyPr>
            <a:normAutofit/>
          </a:bodyPr>
          <a:lstStyle/>
          <a:p>
            <a:r>
              <a:rPr lang="en-US" sz="2600" dirty="0" err="1"/>
              <a:t>HashSet</a:t>
            </a:r>
            <a:r>
              <a:rPr lang="en-US" sz="2600" dirty="0"/>
              <a:t> doesn’t maintain any order, the elements would be returned in any random order.</a:t>
            </a:r>
          </a:p>
          <a:p>
            <a:r>
              <a:rPr lang="en-US" sz="2600" dirty="0"/>
              <a:t>Doesn’t allow duplicates. If you try to add a duplicate element in </a:t>
            </a:r>
            <a:r>
              <a:rPr lang="en-US" sz="2600" dirty="0" err="1"/>
              <a:t>HashSet</a:t>
            </a:r>
            <a:r>
              <a:rPr lang="en-US" sz="2600" dirty="0"/>
              <a:t>, the old value would be overwritten.</a:t>
            </a:r>
          </a:p>
          <a:p>
            <a:r>
              <a:rPr lang="en-US" sz="2600" dirty="0"/>
              <a:t>Allows null values however if you insert more than one nulls it would still return only one null value.</a:t>
            </a:r>
          </a:p>
          <a:p>
            <a:r>
              <a:rPr lang="en-US" sz="2600" dirty="0" err="1"/>
              <a:t>HashSet</a:t>
            </a:r>
            <a:r>
              <a:rPr lang="en-US" sz="2600" dirty="0"/>
              <a:t> is non-synchronized</a:t>
            </a:r>
            <a:r>
              <a:rPr lang="en-US" dirty="0"/>
              <a:t>.</a:t>
            </a:r>
          </a:p>
          <a:p>
            <a:endParaRPr lang="en-IN" dirty="0"/>
          </a:p>
        </p:txBody>
      </p:sp>
    </p:spTree>
    <p:extLst>
      <p:ext uri="{BB962C8B-B14F-4D97-AF65-F5344CB8AC3E}">
        <p14:creationId xmlns:p14="http://schemas.microsoft.com/office/powerpoint/2010/main" val="226942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739C-B147-4005-B8F9-0AB5A9B6F32D}"/>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HashSet</a:t>
            </a:r>
            <a:r>
              <a:rPr lang="en-IN" dirty="0">
                <a:latin typeface="Calibri" panose="020F0502020204030204" pitchFamily="34" charset="0"/>
                <a:cs typeface="Calibri" panose="020F0502020204030204" pitchFamily="34" charset="0"/>
              </a:rPr>
              <a:t> Example</a:t>
            </a:r>
          </a:p>
        </p:txBody>
      </p:sp>
      <p:pic>
        <p:nvPicPr>
          <p:cNvPr id="6" name="Content Placeholder 5">
            <a:extLst>
              <a:ext uri="{FF2B5EF4-FFF2-40B4-BE49-F238E27FC236}">
                <a16:creationId xmlns:a16="http://schemas.microsoft.com/office/drawing/2014/main" id="{8E86F39F-2F0C-483A-B458-C0ABA966C5EE}"/>
              </a:ext>
            </a:extLst>
          </p:cNvPr>
          <p:cNvPicPr>
            <a:picLocks noGrp="1" noChangeAspect="1"/>
          </p:cNvPicPr>
          <p:nvPr>
            <p:ph idx="1"/>
          </p:nvPr>
        </p:nvPicPr>
        <p:blipFill>
          <a:blip r:embed="rId2"/>
          <a:stretch>
            <a:fillRect/>
          </a:stretch>
        </p:blipFill>
        <p:spPr>
          <a:xfrm>
            <a:off x="379200" y="1274762"/>
            <a:ext cx="12368155" cy="5049837"/>
          </a:xfrm>
          <a:prstGeom prst="rect">
            <a:avLst/>
          </a:prstGeom>
        </p:spPr>
      </p:pic>
      <p:pic>
        <p:nvPicPr>
          <p:cNvPr id="7" name="Picture 6">
            <a:extLst>
              <a:ext uri="{FF2B5EF4-FFF2-40B4-BE49-F238E27FC236}">
                <a16:creationId xmlns:a16="http://schemas.microsoft.com/office/drawing/2014/main" id="{FF17D66D-8314-4D0D-9894-41714B3442E3}"/>
              </a:ext>
            </a:extLst>
          </p:cNvPr>
          <p:cNvPicPr>
            <a:picLocks noChangeAspect="1"/>
          </p:cNvPicPr>
          <p:nvPr/>
        </p:nvPicPr>
        <p:blipFill>
          <a:blip r:embed="rId3"/>
          <a:stretch>
            <a:fillRect/>
          </a:stretch>
        </p:blipFill>
        <p:spPr>
          <a:xfrm>
            <a:off x="1981200" y="5956134"/>
            <a:ext cx="7677150" cy="895350"/>
          </a:xfrm>
          <a:prstGeom prst="rect">
            <a:avLst/>
          </a:prstGeom>
        </p:spPr>
      </p:pic>
      <p:sp>
        <p:nvSpPr>
          <p:cNvPr id="8" name="TextBox 7">
            <a:extLst>
              <a:ext uri="{FF2B5EF4-FFF2-40B4-BE49-F238E27FC236}">
                <a16:creationId xmlns:a16="http://schemas.microsoft.com/office/drawing/2014/main" id="{4BA21BA5-C922-4447-A814-830BB43ACE36}"/>
              </a:ext>
            </a:extLst>
          </p:cNvPr>
          <p:cNvSpPr txBox="1"/>
          <p:nvPr/>
        </p:nvSpPr>
        <p:spPr>
          <a:xfrm>
            <a:off x="379200" y="3975369"/>
            <a:ext cx="1830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3291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normAutofit fontScale="77500" lnSpcReduction="20000"/>
          </a:bodyPr>
          <a:lstStyle/>
          <a:p>
            <a:pPr lvl="0"/>
            <a:r>
              <a:rPr lang="en-US" dirty="0"/>
              <a:t>Collection Framework </a:t>
            </a:r>
          </a:p>
          <a:p>
            <a:pPr lvl="0"/>
            <a:r>
              <a:rPr lang="en-IN" dirty="0"/>
              <a:t>List interface</a:t>
            </a:r>
          </a:p>
          <a:p>
            <a:pPr lvl="1"/>
            <a:r>
              <a:rPr lang="en-US" dirty="0" err="1"/>
              <a:t>ArrayList</a:t>
            </a:r>
            <a:r>
              <a:rPr lang="en-US" dirty="0"/>
              <a:t> class </a:t>
            </a:r>
            <a:endParaRPr lang="en-IN" dirty="0"/>
          </a:p>
          <a:p>
            <a:pPr lvl="1"/>
            <a:r>
              <a:rPr lang="en-US" dirty="0" err="1"/>
              <a:t>LinkedList</a:t>
            </a:r>
            <a:r>
              <a:rPr lang="en-US" dirty="0"/>
              <a:t> class </a:t>
            </a:r>
            <a:endParaRPr lang="en-IN" dirty="0"/>
          </a:p>
          <a:p>
            <a:pPr lvl="1"/>
            <a:r>
              <a:rPr lang="en-US" dirty="0"/>
              <a:t>List Iterator interface </a:t>
            </a:r>
          </a:p>
          <a:p>
            <a:r>
              <a:rPr lang="en-IN" dirty="0"/>
              <a:t>Set interface</a:t>
            </a:r>
          </a:p>
          <a:p>
            <a:pPr lvl="1"/>
            <a:r>
              <a:rPr lang="en-US" dirty="0" err="1"/>
              <a:t>HashSet</a:t>
            </a:r>
            <a:r>
              <a:rPr lang="en-US" dirty="0"/>
              <a:t> class </a:t>
            </a:r>
            <a:endParaRPr lang="en-IN" dirty="0"/>
          </a:p>
          <a:p>
            <a:pPr lvl="1"/>
            <a:r>
              <a:rPr lang="en-US" dirty="0" err="1"/>
              <a:t>LinkedHashSet</a:t>
            </a:r>
            <a:r>
              <a:rPr lang="en-US" dirty="0"/>
              <a:t> class </a:t>
            </a:r>
            <a:endParaRPr lang="en-IN" dirty="0"/>
          </a:p>
          <a:p>
            <a:pPr lvl="1"/>
            <a:r>
              <a:rPr lang="en-US" dirty="0" err="1"/>
              <a:t>TreeSet</a:t>
            </a:r>
            <a:r>
              <a:rPr lang="en-US" dirty="0"/>
              <a:t> class </a:t>
            </a:r>
            <a:endParaRPr lang="en-IN" dirty="0"/>
          </a:p>
          <a:p>
            <a:pPr lvl="0"/>
            <a:r>
              <a:rPr lang="en-US" dirty="0"/>
              <a:t>Map interface </a:t>
            </a:r>
            <a:endParaRPr lang="en-IN" dirty="0"/>
          </a:p>
          <a:p>
            <a:pPr lvl="1"/>
            <a:r>
              <a:rPr lang="en-US" dirty="0" err="1"/>
              <a:t>HashMap</a:t>
            </a:r>
            <a:r>
              <a:rPr lang="en-US" dirty="0"/>
              <a:t> class</a:t>
            </a:r>
            <a:endParaRPr lang="en-IN" dirty="0"/>
          </a:p>
          <a:p>
            <a:pPr lvl="1"/>
            <a:r>
              <a:rPr lang="en-US" dirty="0" err="1"/>
              <a:t>LinkedHashMap</a:t>
            </a:r>
            <a:r>
              <a:rPr lang="en-US" dirty="0"/>
              <a:t> class </a:t>
            </a:r>
            <a:endParaRPr lang="en-IN" dirty="0"/>
          </a:p>
          <a:p>
            <a:pPr lvl="1"/>
            <a:r>
              <a:rPr lang="en-US" dirty="0" err="1"/>
              <a:t>TreeMap</a:t>
            </a:r>
            <a:r>
              <a:rPr lang="en-US" dirty="0"/>
              <a:t> class </a:t>
            </a:r>
            <a:endParaRPr lang="en-IN" dirty="0"/>
          </a:p>
          <a:p>
            <a:pPr lvl="0"/>
            <a:r>
              <a:rPr lang="en-US" dirty="0" err="1"/>
              <a:t>Hashtable</a:t>
            </a:r>
            <a:r>
              <a:rPr lang="en-US" dirty="0"/>
              <a:t> class </a:t>
            </a:r>
          </a:p>
          <a:p>
            <a:pPr lvl="0"/>
            <a:r>
              <a:rPr lang="en-IN" dirty="0"/>
              <a:t>Vector</a:t>
            </a:r>
          </a:p>
          <a:p>
            <a:pPr lvl="0"/>
            <a:r>
              <a:rPr lang="en-US" dirty="0"/>
              <a:t>Comparable and Comparator</a:t>
            </a:r>
            <a:endParaRPr lang="en-IN" dirty="0"/>
          </a:p>
        </p:txBody>
      </p:sp>
    </p:spTree>
    <p:extLst>
      <p:ext uri="{BB962C8B-B14F-4D97-AF65-F5344CB8AC3E}">
        <p14:creationId xmlns:p14="http://schemas.microsoft.com/office/powerpoint/2010/main" val="260055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CD40-14D9-4652-9742-00B929272AFD}"/>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LinkedHashSet</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0E26B4-31AF-42B8-98B7-0B45377A67F6}"/>
              </a:ext>
            </a:extLst>
          </p:cNvPr>
          <p:cNvSpPr>
            <a:spLocks noGrp="1"/>
          </p:cNvSpPr>
          <p:nvPr>
            <p:ph idx="1"/>
          </p:nvPr>
        </p:nvSpPr>
        <p:spPr/>
        <p:txBody>
          <a:bodyPr>
            <a:noAutofit/>
          </a:bodyPr>
          <a:lstStyle/>
          <a:p>
            <a:r>
              <a:rPr lang="en-IN" sz="2400" dirty="0" err="1"/>
              <a:t>LinkedHashSet</a:t>
            </a:r>
            <a:r>
              <a:rPr lang="en-IN" sz="2400" dirty="0"/>
              <a:t> maintains the insertion order. Elements gets sorted in the same sequence in which they have been added to the Set.</a:t>
            </a:r>
          </a:p>
          <a:p>
            <a:pPr marL="0" indent="0">
              <a:buNone/>
            </a:pPr>
            <a:endParaRPr lang="en-IN" sz="2400" dirty="0"/>
          </a:p>
        </p:txBody>
      </p:sp>
      <p:pic>
        <p:nvPicPr>
          <p:cNvPr id="4" name="Picture 3">
            <a:extLst>
              <a:ext uri="{FF2B5EF4-FFF2-40B4-BE49-F238E27FC236}">
                <a16:creationId xmlns:a16="http://schemas.microsoft.com/office/drawing/2014/main" id="{5412B7B9-B82E-4210-84F3-41C4A300A666}"/>
              </a:ext>
            </a:extLst>
          </p:cNvPr>
          <p:cNvPicPr>
            <a:picLocks noChangeAspect="1"/>
          </p:cNvPicPr>
          <p:nvPr/>
        </p:nvPicPr>
        <p:blipFill>
          <a:blip r:embed="rId2"/>
          <a:stretch>
            <a:fillRect/>
          </a:stretch>
        </p:blipFill>
        <p:spPr>
          <a:xfrm>
            <a:off x="379200" y="2090056"/>
            <a:ext cx="11433601" cy="4474733"/>
          </a:xfrm>
          <a:prstGeom prst="rect">
            <a:avLst/>
          </a:prstGeom>
        </p:spPr>
      </p:pic>
      <p:pic>
        <p:nvPicPr>
          <p:cNvPr id="5" name="Picture 4">
            <a:extLst>
              <a:ext uri="{FF2B5EF4-FFF2-40B4-BE49-F238E27FC236}">
                <a16:creationId xmlns:a16="http://schemas.microsoft.com/office/drawing/2014/main" id="{B9331057-8AB2-413C-BAC4-B414B0A05EE7}"/>
              </a:ext>
            </a:extLst>
          </p:cNvPr>
          <p:cNvPicPr>
            <a:picLocks noChangeAspect="1"/>
          </p:cNvPicPr>
          <p:nvPr/>
        </p:nvPicPr>
        <p:blipFill>
          <a:blip r:embed="rId3"/>
          <a:stretch>
            <a:fillRect/>
          </a:stretch>
        </p:blipFill>
        <p:spPr>
          <a:xfrm>
            <a:off x="1770093" y="6517616"/>
            <a:ext cx="7696200" cy="904875"/>
          </a:xfrm>
          <a:prstGeom prst="rect">
            <a:avLst/>
          </a:prstGeom>
        </p:spPr>
      </p:pic>
      <p:sp>
        <p:nvSpPr>
          <p:cNvPr id="8" name="TextBox 7">
            <a:extLst>
              <a:ext uri="{FF2B5EF4-FFF2-40B4-BE49-F238E27FC236}">
                <a16:creationId xmlns:a16="http://schemas.microsoft.com/office/drawing/2014/main" id="{FCD0C666-2B1C-4F56-91E4-DEC108E726DF}"/>
              </a:ext>
            </a:extLst>
          </p:cNvPr>
          <p:cNvSpPr txBox="1"/>
          <p:nvPr/>
        </p:nvSpPr>
        <p:spPr>
          <a:xfrm>
            <a:off x="379197" y="4655912"/>
            <a:ext cx="1905000" cy="707886"/>
          </a:xfrm>
          <a:prstGeom prst="rect">
            <a:avLst/>
          </a:prstGeom>
          <a:noFill/>
        </p:spPr>
        <p:txBody>
          <a:bodyPr wrap="square" rtlCol="0">
            <a:spAutoFit/>
          </a:bodyPr>
          <a:lstStyle/>
          <a:p>
            <a:r>
              <a:rPr lang="en-IN" sz="2000" u="sng" dirty="0"/>
              <a:t>Output:</a:t>
            </a:r>
          </a:p>
          <a:p>
            <a:endParaRPr lang="en-IN" sz="2000" u="sng" dirty="0"/>
          </a:p>
        </p:txBody>
      </p:sp>
    </p:spTree>
    <p:extLst>
      <p:ext uri="{BB962C8B-B14F-4D97-AF65-F5344CB8AC3E}">
        <p14:creationId xmlns:p14="http://schemas.microsoft.com/office/powerpoint/2010/main" val="238562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600A-89D3-469B-89DC-8D92AB8954FE}"/>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TreeSet</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DC63CBF-CABB-4CA3-A0F7-6A7C6754486C}"/>
              </a:ext>
            </a:extLst>
          </p:cNvPr>
          <p:cNvSpPr>
            <a:spLocks noGrp="1"/>
          </p:cNvSpPr>
          <p:nvPr>
            <p:ph idx="1"/>
          </p:nvPr>
        </p:nvSpPr>
        <p:spPr/>
        <p:txBody>
          <a:bodyPr>
            <a:noAutofit/>
          </a:bodyPr>
          <a:lstStyle/>
          <a:p>
            <a:pPr marL="0" indent="0">
              <a:buNone/>
            </a:pPr>
            <a:r>
              <a:rPr lang="en-US" sz="2400" dirty="0"/>
              <a:t>The objects of </a:t>
            </a:r>
            <a:r>
              <a:rPr lang="en-US" sz="2400" dirty="0" err="1"/>
              <a:t>TreeSet</a:t>
            </a:r>
            <a:r>
              <a:rPr lang="en-US" sz="2400" dirty="0"/>
              <a:t> class are stored in ascending order.</a:t>
            </a:r>
            <a:endParaRPr lang="en-IN" sz="2400" dirty="0"/>
          </a:p>
          <a:p>
            <a:pPr marL="0" indent="0">
              <a:buNone/>
            </a:pPr>
            <a:endParaRPr lang="en-IN" sz="2400" dirty="0"/>
          </a:p>
        </p:txBody>
      </p:sp>
      <p:pic>
        <p:nvPicPr>
          <p:cNvPr id="5" name="Picture 4">
            <a:extLst>
              <a:ext uri="{FF2B5EF4-FFF2-40B4-BE49-F238E27FC236}">
                <a16:creationId xmlns:a16="http://schemas.microsoft.com/office/drawing/2014/main" id="{D2F082C6-CE5D-4EDC-970C-3C016092D023}"/>
              </a:ext>
            </a:extLst>
          </p:cNvPr>
          <p:cNvPicPr>
            <a:picLocks noChangeAspect="1"/>
          </p:cNvPicPr>
          <p:nvPr/>
        </p:nvPicPr>
        <p:blipFill>
          <a:blip r:embed="rId2"/>
          <a:stretch>
            <a:fillRect/>
          </a:stretch>
        </p:blipFill>
        <p:spPr>
          <a:xfrm>
            <a:off x="379199" y="1798321"/>
            <a:ext cx="11542131" cy="4631102"/>
          </a:xfrm>
          <a:prstGeom prst="rect">
            <a:avLst/>
          </a:prstGeom>
        </p:spPr>
      </p:pic>
      <p:pic>
        <p:nvPicPr>
          <p:cNvPr id="6" name="Picture 5">
            <a:extLst>
              <a:ext uri="{FF2B5EF4-FFF2-40B4-BE49-F238E27FC236}">
                <a16:creationId xmlns:a16="http://schemas.microsoft.com/office/drawing/2014/main" id="{7B5F4B36-BA42-4EF1-AEED-FE94307D6146}"/>
              </a:ext>
            </a:extLst>
          </p:cNvPr>
          <p:cNvPicPr>
            <a:picLocks noChangeAspect="1"/>
          </p:cNvPicPr>
          <p:nvPr/>
        </p:nvPicPr>
        <p:blipFill>
          <a:blip r:embed="rId3"/>
          <a:stretch>
            <a:fillRect/>
          </a:stretch>
        </p:blipFill>
        <p:spPr>
          <a:xfrm>
            <a:off x="1600200" y="6429423"/>
            <a:ext cx="7667625" cy="838200"/>
          </a:xfrm>
          <a:prstGeom prst="rect">
            <a:avLst/>
          </a:prstGeom>
        </p:spPr>
      </p:pic>
      <p:sp>
        <p:nvSpPr>
          <p:cNvPr id="8" name="TextBox 7">
            <a:extLst>
              <a:ext uri="{FF2B5EF4-FFF2-40B4-BE49-F238E27FC236}">
                <a16:creationId xmlns:a16="http://schemas.microsoft.com/office/drawing/2014/main" id="{6C01B075-9B58-4174-9928-B1B0B0EFA996}"/>
              </a:ext>
            </a:extLst>
          </p:cNvPr>
          <p:cNvSpPr txBox="1"/>
          <p:nvPr/>
        </p:nvSpPr>
        <p:spPr>
          <a:xfrm>
            <a:off x="379198" y="4433733"/>
            <a:ext cx="2973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1656215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Title 1"/>
          <p:cNvSpPr>
            <a:spLocks noGrp="1"/>
          </p:cNvSpPr>
          <p:nvPr>
            <p:ph type="title"/>
          </p:nvPr>
        </p:nvSpPr>
        <p:spPr/>
        <p:txBody>
          <a:bodyPr/>
          <a:lstStyle/>
          <a:p>
            <a:r>
              <a:rPr lang="en-US" dirty="0"/>
              <a:t>Map</a:t>
            </a:r>
          </a:p>
        </p:txBody>
      </p:sp>
      <p:sp>
        <p:nvSpPr>
          <p:cNvPr id="1048633" name="Content Placeholder 2"/>
          <p:cNvSpPr>
            <a:spLocks noGrp="1"/>
          </p:cNvSpPr>
          <p:nvPr>
            <p:ph idx="1"/>
          </p:nvPr>
        </p:nvSpPr>
        <p:spPr/>
        <p:txBody>
          <a:bodyPr>
            <a:normAutofit fontScale="96875"/>
          </a:bodyPr>
          <a:lstStyle/>
          <a:p>
            <a:pPr marL="0" indent="0">
              <a:buNone/>
            </a:pPr>
            <a:r>
              <a:rPr lang="en-US" dirty="0"/>
              <a:t>The Map interface maps unique keys to values</a:t>
            </a:r>
          </a:p>
        </p:txBody>
      </p:sp>
      <p:graphicFrame>
        <p:nvGraphicFramePr>
          <p:cNvPr id="6" name="Table 5">
            <a:extLst>
              <a:ext uri="{FF2B5EF4-FFF2-40B4-BE49-F238E27FC236}">
                <a16:creationId xmlns:a16="http://schemas.microsoft.com/office/drawing/2014/main" id="{AE0A7444-3544-4739-8BFE-FF73D45CC1EF}"/>
              </a:ext>
            </a:extLst>
          </p:cNvPr>
          <p:cNvGraphicFramePr>
            <a:graphicFrameLocks noGrp="1"/>
          </p:cNvGraphicFramePr>
          <p:nvPr>
            <p:extLst>
              <p:ext uri="{D42A27DB-BD31-4B8C-83A1-F6EECF244321}">
                <p14:modId xmlns:p14="http://schemas.microsoft.com/office/powerpoint/2010/main" val="1845454256"/>
              </p:ext>
            </p:extLst>
          </p:nvPr>
        </p:nvGraphicFramePr>
        <p:xfrm>
          <a:off x="457200" y="1753342"/>
          <a:ext cx="9788479" cy="4768107"/>
        </p:xfrm>
        <a:graphic>
          <a:graphicData uri="http://schemas.openxmlformats.org/drawingml/2006/table">
            <a:tbl>
              <a:tblPr firstRow="1" firstCol="1" bandRow="1">
                <a:tableStyleId>{5C22544A-7EE6-4342-B048-85BDC9FD1C3A}</a:tableStyleId>
              </a:tblPr>
              <a:tblGrid>
                <a:gridCol w="2873668">
                  <a:extLst>
                    <a:ext uri="{9D8B030D-6E8A-4147-A177-3AD203B41FA5}">
                      <a16:colId xmlns:a16="http://schemas.microsoft.com/office/drawing/2014/main" val="928680772"/>
                    </a:ext>
                  </a:extLst>
                </a:gridCol>
                <a:gridCol w="6914811">
                  <a:extLst>
                    <a:ext uri="{9D8B030D-6E8A-4147-A177-3AD203B41FA5}">
                      <a16:colId xmlns:a16="http://schemas.microsoft.com/office/drawing/2014/main" val="353388832"/>
                    </a:ext>
                  </a:extLst>
                </a:gridCol>
              </a:tblGrid>
              <a:tr h="243849">
                <a:tc>
                  <a:txBody>
                    <a:bodyPr/>
                    <a:lstStyle/>
                    <a:p>
                      <a:pPr>
                        <a:lnSpc>
                          <a:spcPct val="107000"/>
                        </a:lnSpc>
                        <a:spcAft>
                          <a:spcPts val="900"/>
                        </a:spcAft>
                      </a:pPr>
                      <a:r>
                        <a:rPr lang="en-IN" sz="1400">
                          <a:effectLst/>
                        </a:rPr>
                        <a:t>Modifier and Type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165105" marT="24766" marB="24766"/>
                </a:tc>
                <a:tc>
                  <a:txBody>
                    <a:bodyPr/>
                    <a:lstStyle/>
                    <a:p>
                      <a:pPr>
                        <a:lnSpc>
                          <a:spcPct val="107000"/>
                        </a:lnSpc>
                        <a:spcAft>
                          <a:spcPts val="900"/>
                        </a:spcAft>
                      </a:pPr>
                      <a:r>
                        <a:rPr lang="en-IN" sz="1400">
                          <a:effectLst/>
                        </a:rPr>
                        <a:t>Method and 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2099089071"/>
                  </a:ext>
                </a:extLst>
              </a:tr>
              <a:tr h="544548">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2"/>
                        </a:rPr>
                        <a:t>containsKey</a:t>
                      </a:r>
                      <a:r>
                        <a:rPr lang="en-IN" sz="1400">
                          <a:effectLst/>
                        </a:rPr>
                        <a:t>(</a:t>
                      </a:r>
                      <a:r>
                        <a:rPr lang="en-IN" sz="1400" u="none" strike="noStrike">
                          <a:effectLst/>
                          <a:hlinkClick r:id="rId3" tooltip="class in java.lang"/>
                        </a:rPr>
                        <a:t>Object</a:t>
                      </a:r>
                      <a:r>
                        <a:rPr lang="en-IN" sz="1400">
                          <a:effectLst/>
                        </a:rPr>
                        <a:t> key) </a:t>
                      </a:r>
                    </a:p>
                    <a:p>
                      <a:pPr>
                        <a:lnSpc>
                          <a:spcPct val="107000"/>
                        </a:lnSpc>
                        <a:spcAft>
                          <a:spcPts val="900"/>
                        </a:spcAft>
                      </a:pPr>
                      <a:r>
                        <a:rPr lang="en-IN" sz="1400">
                          <a:effectLst/>
                        </a:rPr>
                        <a:t>Returns true if this map contains a mapping for the specified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3771624226"/>
                  </a:ext>
                </a:extLst>
              </a:tr>
              <a:tr h="544548">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4"/>
                        </a:rPr>
                        <a:t>containsValue</a:t>
                      </a:r>
                      <a:r>
                        <a:rPr lang="en-IN" sz="1400">
                          <a:effectLst/>
                        </a:rPr>
                        <a:t>(</a:t>
                      </a:r>
                      <a:r>
                        <a:rPr lang="en-IN" sz="1400" u="none" strike="noStrike">
                          <a:effectLst/>
                          <a:hlinkClick r:id="rId3" tooltip="class in java.lang"/>
                        </a:rPr>
                        <a:t>Object</a:t>
                      </a:r>
                      <a:r>
                        <a:rPr lang="en-IN" sz="1400">
                          <a:effectLst/>
                        </a:rPr>
                        <a:t> value) </a:t>
                      </a:r>
                    </a:p>
                    <a:p>
                      <a:pPr>
                        <a:lnSpc>
                          <a:spcPct val="107000"/>
                        </a:lnSpc>
                        <a:spcAft>
                          <a:spcPts val="900"/>
                        </a:spcAft>
                      </a:pPr>
                      <a:r>
                        <a:rPr lang="en-IN" sz="1400">
                          <a:effectLst/>
                        </a:rPr>
                        <a:t>Returns true if this map maps one or more keys to the specified value.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3784249404"/>
                  </a:ext>
                </a:extLst>
              </a:tr>
              <a:tr h="544548">
                <a:tc>
                  <a:txBody>
                    <a:bodyPr/>
                    <a:lstStyle/>
                    <a:p>
                      <a:pPr>
                        <a:lnSpc>
                          <a:spcPct val="107000"/>
                        </a:lnSpc>
                        <a:spcAft>
                          <a:spcPts val="900"/>
                        </a:spcAft>
                      </a:pPr>
                      <a:r>
                        <a:rPr lang="en-IN" sz="1400" u="none" strike="noStrike" dirty="0">
                          <a:solidFill>
                            <a:schemeClr val="bg1"/>
                          </a:solidFill>
                          <a:effectLst/>
                        </a:rPr>
                        <a:t>Set&lt;</a:t>
                      </a:r>
                      <a:r>
                        <a:rPr lang="en-IN" sz="1400" u="none" strike="noStrike" dirty="0" err="1">
                          <a:solidFill>
                            <a:schemeClr val="bg1"/>
                          </a:solidFill>
                          <a:effectLst/>
                        </a:rPr>
                        <a:t>Map.Entry</a:t>
                      </a:r>
                      <a:r>
                        <a:rPr lang="en-IN" sz="1400" u="none" strike="noStrike" dirty="0">
                          <a:solidFill>
                            <a:schemeClr val="bg1"/>
                          </a:solidFill>
                          <a:effectLst/>
                        </a:rPr>
                        <a:t>&lt;K,V&gt;&gt;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5"/>
                        </a:rPr>
                        <a:t>entrySet</a:t>
                      </a:r>
                      <a:r>
                        <a:rPr lang="en-IN" sz="1400">
                          <a:effectLst/>
                        </a:rPr>
                        <a:t>() </a:t>
                      </a:r>
                    </a:p>
                    <a:p>
                      <a:pPr>
                        <a:lnSpc>
                          <a:spcPct val="107000"/>
                        </a:lnSpc>
                        <a:spcAft>
                          <a:spcPts val="900"/>
                        </a:spcAft>
                      </a:pPr>
                      <a:r>
                        <a:rPr lang="en-IN" sz="1400">
                          <a:effectLst/>
                        </a:rPr>
                        <a:t>Returns a </a:t>
                      </a:r>
                      <a:r>
                        <a:rPr lang="en-IN" sz="1400" u="none" strike="noStrike">
                          <a:effectLst/>
                          <a:hlinkClick r:id="rId6" tooltip="interface in java.util"/>
                        </a:rPr>
                        <a:t>Set</a:t>
                      </a:r>
                      <a:r>
                        <a:rPr lang="en-IN" sz="1400">
                          <a:effectLst/>
                        </a:rPr>
                        <a:t> view of the mappings contained in this map.</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1707310991"/>
                  </a:ext>
                </a:extLst>
              </a:tr>
              <a:tr h="744921">
                <a:tc>
                  <a:txBody>
                    <a:bodyPr/>
                    <a:lstStyle/>
                    <a:p>
                      <a:pPr>
                        <a:lnSpc>
                          <a:spcPct val="107000"/>
                        </a:lnSpc>
                        <a:spcAft>
                          <a:spcPts val="900"/>
                        </a:spcAft>
                      </a:pPr>
                      <a:r>
                        <a:rPr lang="en-IN" sz="1400" u="none" strike="noStrike" dirty="0">
                          <a:solidFill>
                            <a:schemeClr val="bg1"/>
                          </a:solidFill>
                          <a:effectLst/>
                        </a:rPr>
                        <a:t>V</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7"/>
                        </a:rPr>
                        <a:t>get</a:t>
                      </a:r>
                      <a:r>
                        <a:rPr lang="en-IN" sz="1400">
                          <a:effectLst/>
                        </a:rPr>
                        <a:t>(</a:t>
                      </a:r>
                      <a:r>
                        <a:rPr lang="en-IN" sz="1400" u="none" strike="noStrike">
                          <a:effectLst/>
                          <a:hlinkClick r:id="rId3" tooltip="class in java.lang"/>
                        </a:rPr>
                        <a:t>Object</a:t>
                      </a:r>
                      <a:r>
                        <a:rPr lang="en-IN" sz="1400">
                          <a:effectLst/>
                        </a:rPr>
                        <a:t> key) </a:t>
                      </a:r>
                    </a:p>
                    <a:p>
                      <a:pPr>
                        <a:lnSpc>
                          <a:spcPct val="107000"/>
                        </a:lnSpc>
                        <a:spcAft>
                          <a:spcPts val="900"/>
                        </a:spcAft>
                      </a:pPr>
                      <a:r>
                        <a:rPr lang="en-IN" sz="1400">
                          <a:effectLst/>
                        </a:rPr>
                        <a:t>Returns the value to which the specified key is mapped, or null if this map contains no mapping for the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3030821898"/>
                  </a:ext>
                </a:extLst>
              </a:tr>
              <a:tr h="544548">
                <a:tc>
                  <a:txBody>
                    <a:bodyPr/>
                    <a:lstStyle/>
                    <a:p>
                      <a:pPr>
                        <a:lnSpc>
                          <a:spcPct val="107000"/>
                        </a:lnSpc>
                        <a:spcAft>
                          <a:spcPts val="900"/>
                        </a:spcAft>
                      </a:pPr>
                      <a:r>
                        <a:rPr lang="en-IN" sz="1400" u="none" strike="noStrike" dirty="0">
                          <a:effectLst/>
                        </a:rPr>
                        <a:t>Set&lt;K&gt;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8"/>
                        </a:rPr>
                        <a:t>keySet</a:t>
                      </a:r>
                      <a:r>
                        <a:rPr lang="en-IN" sz="1400">
                          <a:effectLst/>
                        </a:rPr>
                        <a:t>() </a:t>
                      </a:r>
                    </a:p>
                    <a:p>
                      <a:pPr>
                        <a:lnSpc>
                          <a:spcPct val="107000"/>
                        </a:lnSpc>
                        <a:spcAft>
                          <a:spcPts val="900"/>
                        </a:spcAft>
                      </a:pPr>
                      <a:r>
                        <a:rPr lang="en-IN" sz="1400">
                          <a:effectLst/>
                        </a:rPr>
                        <a:t>Returns a </a:t>
                      </a:r>
                      <a:r>
                        <a:rPr lang="en-IN" sz="1400" u="none" strike="noStrike">
                          <a:effectLst/>
                          <a:hlinkClick r:id="rId6" tooltip="interface in java.util"/>
                        </a:rPr>
                        <a:t>Set</a:t>
                      </a:r>
                      <a:r>
                        <a:rPr lang="en-IN" sz="1400">
                          <a:effectLst/>
                        </a:rPr>
                        <a:t> view of the keys contained in this map.</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2621901674"/>
                  </a:ext>
                </a:extLst>
              </a:tr>
              <a:tr h="544548">
                <a:tc>
                  <a:txBody>
                    <a:bodyPr/>
                    <a:lstStyle/>
                    <a:p>
                      <a:pPr>
                        <a:lnSpc>
                          <a:spcPct val="107000"/>
                        </a:lnSpc>
                        <a:spcAft>
                          <a:spcPts val="900"/>
                        </a:spcAft>
                      </a:pPr>
                      <a:r>
                        <a:rPr lang="en-IN" sz="1400" u="none" strike="noStrike" dirty="0">
                          <a:effectLst/>
                        </a:rPr>
                        <a:t>V</a:t>
                      </a:r>
                      <a:endParaRPr lang="en-IN" sz="140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dirty="0">
                          <a:effectLst/>
                          <a:hlinkClick r:id="rId9"/>
                        </a:rPr>
                        <a:t>put</a:t>
                      </a:r>
                      <a:r>
                        <a:rPr lang="en-IN" sz="1400" dirty="0">
                          <a:effectLst/>
                        </a:rPr>
                        <a:t>(</a:t>
                      </a:r>
                      <a:r>
                        <a:rPr lang="en-IN" sz="1400" u="none" strike="noStrike" dirty="0">
                          <a:effectLst/>
                          <a:hlinkClick r:id="rId10" tooltip="type parameter in Map"/>
                        </a:rPr>
                        <a:t>K</a:t>
                      </a:r>
                      <a:r>
                        <a:rPr lang="en-IN" sz="1400" dirty="0">
                          <a:effectLst/>
                        </a:rPr>
                        <a:t> key, </a:t>
                      </a:r>
                      <a:r>
                        <a:rPr lang="en-IN" sz="1400" u="none" strike="noStrike" dirty="0">
                          <a:effectLst/>
                          <a:hlinkClick r:id="rId10" tooltip="type parameter in Map"/>
                        </a:rPr>
                        <a:t>V</a:t>
                      </a:r>
                      <a:r>
                        <a:rPr lang="en-IN" sz="1400" dirty="0">
                          <a:effectLst/>
                        </a:rPr>
                        <a:t> value) </a:t>
                      </a:r>
                    </a:p>
                    <a:p>
                      <a:pPr>
                        <a:lnSpc>
                          <a:spcPct val="107000"/>
                        </a:lnSpc>
                        <a:spcAft>
                          <a:spcPts val="900"/>
                        </a:spcAft>
                      </a:pPr>
                      <a:r>
                        <a:rPr lang="en-IN" sz="1400" dirty="0">
                          <a:effectLst/>
                        </a:rPr>
                        <a:t>Associates the specified value with the specified key in this map (optional operation).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2499577272"/>
                  </a:ext>
                </a:extLst>
              </a:tr>
              <a:tr h="544548">
                <a:tc>
                  <a:txBody>
                    <a:bodyPr/>
                    <a:lstStyle/>
                    <a:p>
                      <a:pPr>
                        <a:lnSpc>
                          <a:spcPct val="107000"/>
                        </a:lnSpc>
                        <a:spcAft>
                          <a:spcPts val="900"/>
                        </a:spcAft>
                      </a:pPr>
                      <a:r>
                        <a:rPr lang="en-IN" sz="1400" u="none" strike="noStrike" dirty="0">
                          <a:solidFill>
                            <a:schemeClr val="bg1"/>
                          </a:solidFill>
                          <a:effectLst/>
                        </a:rPr>
                        <a:t>Collection</a:t>
                      </a:r>
                      <a:r>
                        <a:rPr lang="en-IN" sz="1400" dirty="0">
                          <a:solidFill>
                            <a:schemeClr val="bg1"/>
                          </a:solidFill>
                          <a:effectLst/>
                        </a:rPr>
                        <a:t>&lt;</a:t>
                      </a:r>
                      <a:r>
                        <a:rPr lang="en-IN" sz="1400" u="none" strike="noStrike" dirty="0">
                          <a:solidFill>
                            <a:schemeClr val="bg1"/>
                          </a:solidFill>
                          <a:effectLst/>
                        </a:rPr>
                        <a:t>V</a:t>
                      </a:r>
                      <a:r>
                        <a:rPr lang="en-IN" sz="1400" dirty="0">
                          <a:solidFill>
                            <a:schemeClr val="bg1"/>
                          </a:solidFill>
                          <a:effectLst/>
                        </a:rPr>
                        <a:t>&gt;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dirty="0">
                          <a:effectLst/>
                          <a:hlinkClick r:id="rId11"/>
                        </a:rPr>
                        <a:t>values</a:t>
                      </a:r>
                      <a:r>
                        <a:rPr lang="en-IN" sz="1400" dirty="0">
                          <a:effectLst/>
                        </a:rPr>
                        <a:t>() </a:t>
                      </a:r>
                    </a:p>
                    <a:p>
                      <a:pPr>
                        <a:lnSpc>
                          <a:spcPct val="107000"/>
                        </a:lnSpc>
                        <a:spcAft>
                          <a:spcPts val="900"/>
                        </a:spcAft>
                      </a:pPr>
                      <a:r>
                        <a:rPr lang="en-IN" sz="1400" dirty="0">
                          <a:effectLst/>
                        </a:rPr>
                        <a:t>Returns a </a:t>
                      </a:r>
                      <a:r>
                        <a:rPr lang="en-IN" sz="1400" u="none" strike="noStrike" dirty="0">
                          <a:effectLst/>
                          <a:hlinkClick r:id="rId12" tooltip="interface in java.util"/>
                        </a:rPr>
                        <a:t>Collection</a:t>
                      </a:r>
                      <a:r>
                        <a:rPr lang="en-IN" sz="1400" dirty="0">
                          <a:effectLst/>
                        </a:rPr>
                        <a:t> view of the values contained in this map.</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1525289506"/>
                  </a:ext>
                </a:extLst>
              </a:tr>
            </a:tbl>
          </a:graphicData>
        </a:graphic>
      </p:graphicFrame>
    </p:spTree>
    <p:extLst>
      <p:ext uri="{BB962C8B-B14F-4D97-AF65-F5344CB8AC3E}">
        <p14:creationId xmlns:p14="http://schemas.microsoft.com/office/powerpoint/2010/main" val="2075189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4B3F-2CEF-4FE1-8F65-ADAD10DC2A59}"/>
              </a:ext>
            </a:extLst>
          </p:cNvPr>
          <p:cNvSpPr>
            <a:spLocks noGrp="1"/>
          </p:cNvSpPr>
          <p:nvPr>
            <p:ph type="title"/>
          </p:nvPr>
        </p:nvSpPr>
        <p:spPr/>
        <p:txBody>
          <a:bodyPr>
            <a:normAutofit/>
          </a:bodyPr>
          <a:lstStyle/>
          <a:p>
            <a:pPr algn="l"/>
            <a:r>
              <a:rPr lang="en-IN" dirty="0">
                <a:latin typeface="Calibri" panose="020F0502020204030204" pitchFamily="34" charset="0"/>
                <a:cs typeface="Calibri" panose="020F0502020204030204" pitchFamily="34" charset="0"/>
              </a:rPr>
              <a:t>Map</a:t>
            </a:r>
          </a:p>
        </p:txBody>
      </p:sp>
      <p:pic>
        <p:nvPicPr>
          <p:cNvPr id="4" name="Content Placeholder 4">
            <a:extLst>
              <a:ext uri="{FF2B5EF4-FFF2-40B4-BE49-F238E27FC236}">
                <a16:creationId xmlns:a16="http://schemas.microsoft.com/office/drawing/2014/main" id="{B22601F1-78F2-4DD7-B610-BCC1441AE6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371600"/>
            <a:ext cx="6858000" cy="4419600"/>
          </a:xfrm>
        </p:spPr>
      </p:pic>
    </p:spTree>
    <p:extLst>
      <p:ext uri="{BB962C8B-B14F-4D97-AF65-F5344CB8AC3E}">
        <p14:creationId xmlns:p14="http://schemas.microsoft.com/office/powerpoint/2010/main" val="3149584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itle 1"/>
          <p:cNvSpPr>
            <a:spLocks noGrp="1"/>
          </p:cNvSpPr>
          <p:nvPr>
            <p:ph type="title"/>
          </p:nvPr>
        </p:nvSpPr>
        <p:spPr/>
        <p:txBody>
          <a:bodyPr>
            <a:normAutofit/>
          </a:bodyPr>
          <a:lstStyle/>
          <a:p>
            <a:r>
              <a:rPr lang="en-US" dirty="0"/>
              <a:t>Commonly used classes from Map</a:t>
            </a:r>
          </a:p>
        </p:txBody>
      </p:sp>
      <p:sp>
        <p:nvSpPr>
          <p:cNvPr id="1048631" name="Content Placeholder 2"/>
          <p:cNvSpPr>
            <a:spLocks noGrp="1"/>
          </p:cNvSpPr>
          <p:nvPr>
            <p:ph idx="1"/>
          </p:nvPr>
        </p:nvSpPr>
        <p:spPr/>
        <p:txBody>
          <a:bodyPr/>
          <a:lstStyle/>
          <a:p>
            <a:r>
              <a:rPr lang="en-US" dirty="0" err="1"/>
              <a:t>HashMap</a:t>
            </a:r>
            <a:endParaRPr lang="en-US" dirty="0"/>
          </a:p>
          <a:p>
            <a:r>
              <a:rPr lang="en-US" dirty="0" err="1"/>
              <a:t>LinkedHashMap</a:t>
            </a:r>
            <a:endParaRPr lang="en-US" dirty="0"/>
          </a:p>
          <a:p>
            <a:r>
              <a:rPr lang="en-US" dirty="0" err="1"/>
              <a:t>TreeMap</a:t>
            </a:r>
            <a:endParaRPr lang="en-US" dirty="0"/>
          </a:p>
        </p:txBody>
      </p:sp>
    </p:spTree>
    <p:extLst>
      <p:ext uri="{BB962C8B-B14F-4D97-AF65-F5344CB8AC3E}">
        <p14:creationId xmlns:p14="http://schemas.microsoft.com/office/powerpoint/2010/main" val="3833716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5B04-A28D-4CE9-9CC9-8E3C0C3490C4}"/>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HashMap</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A9D2238-8D15-4E4D-993A-D7A3698358F2}"/>
              </a:ext>
            </a:extLst>
          </p:cNvPr>
          <p:cNvSpPr>
            <a:spLocks noGrp="1"/>
          </p:cNvSpPr>
          <p:nvPr>
            <p:ph idx="1"/>
          </p:nvPr>
        </p:nvSpPr>
        <p:spPr/>
        <p:txBody>
          <a:bodyPr/>
          <a:lstStyle/>
          <a:p>
            <a:pPr marL="0" indent="0">
              <a:buNone/>
            </a:pPr>
            <a:r>
              <a:rPr lang="en-US" sz="2400" dirty="0"/>
              <a:t>It is not an ordered collection which means it does not return the keys and values in the same order in which they have been inserted into the </a:t>
            </a:r>
            <a:r>
              <a:rPr lang="en-US" sz="2400" dirty="0" err="1"/>
              <a:t>HashMap</a:t>
            </a:r>
            <a:r>
              <a:rPr lang="en-US" sz="2400" dirty="0"/>
              <a:t>. It does not sort the stored keys and Values</a:t>
            </a:r>
          </a:p>
          <a:p>
            <a:pPr marL="0" indent="0">
              <a:buNone/>
            </a:pPr>
            <a:r>
              <a:rPr lang="en-US" sz="2400" dirty="0"/>
              <a:t>The important points about Java </a:t>
            </a:r>
            <a:r>
              <a:rPr lang="en-US" sz="2400" dirty="0" err="1"/>
              <a:t>HashMap</a:t>
            </a:r>
            <a:r>
              <a:rPr lang="en-US" sz="2400" dirty="0"/>
              <a:t> class are:</a:t>
            </a:r>
          </a:p>
          <a:p>
            <a:r>
              <a:rPr lang="en-US" sz="2400" dirty="0"/>
              <a:t>A </a:t>
            </a:r>
            <a:r>
              <a:rPr lang="en-US" sz="2400" dirty="0" err="1"/>
              <a:t>HashMap</a:t>
            </a:r>
            <a:r>
              <a:rPr lang="en-US" sz="2400" dirty="0"/>
              <a:t> contains values based on the key.</a:t>
            </a:r>
          </a:p>
          <a:p>
            <a:r>
              <a:rPr lang="en-US" sz="2400" dirty="0"/>
              <a:t>Keys are unique.</a:t>
            </a:r>
          </a:p>
          <a:p>
            <a:r>
              <a:rPr lang="en-US" sz="2400" dirty="0"/>
              <a:t>It may have one null key and multiple null values.</a:t>
            </a:r>
          </a:p>
          <a:p>
            <a:r>
              <a:rPr lang="en-US" sz="2400" dirty="0" err="1"/>
              <a:t>HashMap</a:t>
            </a:r>
            <a:r>
              <a:rPr lang="en-US" sz="2400" dirty="0"/>
              <a:t> doesn’t maintain any order.</a:t>
            </a:r>
            <a:endParaRPr lang="en-IN" dirty="0"/>
          </a:p>
        </p:txBody>
      </p:sp>
    </p:spTree>
    <p:extLst>
      <p:ext uri="{BB962C8B-B14F-4D97-AF65-F5344CB8AC3E}">
        <p14:creationId xmlns:p14="http://schemas.microsoft.com/office/powerpoint/2010/main" val="2565031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914D-F2A1-49C5-B808-C901416726DA}"/>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HashMap</a:t>
            </a:r>
            <a:r>
              <a:rPr lang="en-IN" dirty="0">
                <a:latin typeface="Calibri" panose="020F0502020204030204" pitchFamily="34" charset="0"/>
                <a:cs typeface="Calibri" panose="020F0502020204030204" pitchFamily="34" charset="0"/>
              </a:rPr>
              <a:t> Example</a:t>
            </a:r>
          </a:p>
        </p:txBody>
      </p:sp>
      <p:pic>
        <p:nvPicPr>
          <p:cNvPr id="7" name="Content Placeholder 6">
            <a:extLst>
              <a:ext uri="{FF2B5EF4-FFF2-40B4-BE49-F238E27FC236}">
                <a16:creationId xmlns:a16="http://schemas.microsoft.com/office/drawing/2014/main" id="{3E8E99CE-3A2C-4D30-BD5B-C921CA3ED20F}"/>
              </a:ext>
            </a:extLst>
          </p:cNvPr>
          <p:cNvPicPr>
            <a:picLocks noGrp="1" noChangeAspect="1"/>
          </p:cNvPicPr>
          <p:nvPr>
            <p:ph idx="1"/>
          </p:nvPr>
        </p:nvPicPr>
        <p:blipFill>
          <a:blip r:embed="rId2"/>
          <a:stretch>
            <a:fillRect/>
          </a:stretch>
        </p:blipFill>
        <p:spPr>
          <a:xfrm>
            <a:off x="379200" y="1293812"/>
            <a:ext cx="8764800" cy="3278188"/>
          </a:xfrm>
          <a:prstGeom prst="rect">
            <a:avLst/>
          </a:prstGeom>
        </p:spPr>
      </p:pic>
      <p:pic>
        <p:nvPicPr>
          <p:cNvPr id="8" name="Picture 7">
            <a:extLst>
              <a:ext uri="{FF2B5EF4-FFF2-40B4-BE49-F238E27FC236}">
                <a16:creationId xmlns:a16="http://schemas.microsoft.com/office/drawing/2014/main" id="{77A67807-5537-48FC-B8CD-F468FEA8B5EC}"/>
              </a:ext>
            </a:extLst>
          </p:cNvPr>
          <p:cNvPicPr>
            <a:picLocks noChangeAspect="1"/>
          </p:cNvPicPr>
          <p:nvPr/>
        </p:nvPicPr>
        <p:blipFill>
          <a:blip r:embed="rId3"/>
          <a:stretch>
            <a:fillRect/>
          </a:stretch>
        </p:blipFill>
        <p:spPr>
          <a:xfrm>
            <a:off x="379200" y="5001024"/>
            <a:ext cx="6753225" cy="1238250"/>
          </a:xfrm>
          <a:prstGeom prst="rect">
            <a:avLst/>
          </a:prstGeom>
        </p:spPr>
      </p:pic>
      <p:sp>
        <p:nvSpPr>
          <p:cNvPr id="3" name="TextBox 2">
            <a:extLst>
              <a:ext uri="{FF2B5EF4-FFF2-40B4-BE49-F238E27FC236}">
                <a16:creationId xmlns:a16="http://schemas.microsoft.com/office/drawing/2014/main" id="{5DEB498B-C339-4021-A98B-05F4EC701661}"/>
              </a:ext>
            </a:extLst>
          </p:cNvPr>
          <p:cNvSpPr txBox="1"/>
          <p:nvPr/>
        </p:nvSpPr>
        <p:spPr>
          <a:xfrm>
            <a:off x="304800" y="4593343"/>
            <a:ext cx="22860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191281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50FC-9E28-4A73-8A6E-9722CBC85A32}"/>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LinkedHashMap</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1D40744-019F-4CD0-A118-3467AE3F4562}"/>
              </a:ext>
            </a:extLst>
          </p:cNvPr>
          <p:cNvSpPr>
            <a:spLocks noGrp="1"/>
          </p:cNvSpPr>
          <p:nvPr>
            <p:ph idx="1"/>
          </p:nvPr>
        </p:nvSpPr>
        <p:spPr/>
        <p:txBody>
          <a:bodyPr>
            <a:normAutofit/>
          </a:bodyPr>
          <a:lstStyle/>
          <a:p>
            <a:pPr marL="0" indent="0">
              <a:buNone/>
            </a:pPr>
            <a:r>
              <a:rPr lang="en-US" sz="2400" dirty="0" err="1"/>
              <a:t>LinkedHashMap</a:t>
            </a:r>
            <a:r>
              <a:rPr lang="en-US" sz="2400" dirty="0"/>
              <a:t> maintains the insertion order.</a:t>
            </a:r>
          </a:p>
          <a:p>
            <a:pPr marL="0" indent="0">
              <a:buNone/>
            </a:pPr>
            <a:r>
              <a:rPr lang="en-US" sz="2400" dirty="0"/>
              <a:t>The important points about Java </a:t>
            </a:r>
            <a:r>
              <a:rPr lang="en-US" sz="2400" dirty="0" err="1"/>
              <a:t>LinkedHashMap</a:t>
            </a:r>
            <a:r>
              <a:rPr lang="en-US" sz="2400" dirty="0"/>
              <a:t> class are:</a:t>
            </a:r>
          </a:p>
          <a:p>
            <a:r>
              <a:rPr lang="en-US" sz="2400" dirty="0"/>
              <a:t>A </a:t>
            </a:r>
            <a:r>
              <a:rPr lang="en-US" sz="2400" dirty="0" err="1"/>
              <a:t>LinkedHashMap</a:t>
            </a:r>
            <a:r>
              <a:rPr lang="en-US" sz="2400" dirty="0"/>
              <a:t> contains values based on the key.</a:t>
            </a:r>
          </a:p>
          <a:p>
            <a:r>
              <a:rPr lang="en-US" sz="2400" dirty="0"/>
              <a:t>It contains only unique keys.</a:t>
            </a:r>
          </a:p>
          <a:p>
            <a:r>
              <a:rPr lang="en-US" sz="2400" dirty="0"/>
              <a:t>It may have one null key and multiple null values.</a:t>
            </a:r>
          </a:p>
          <a:p>
            <a:r>
              <a:rPr lang="en-US" sz="2400" dirty="0"/>
              <a:t>It is same as </a:t>
            </a:r>
            <a:r>
              <a:rPr lang="en-US" sz="2400" dirty="0" err="1"/>
              <a:t>HashMap</a:t>
            </a:r>
            <a:r>
              <a:rPr lang="en-US" sz="2400" dirty="0"/>
              <a:t> instead maintains insertion order. </a:t>
            </a:r>
          </a:p>
          <a:p>
            <a:endParaRPr lang="en-IN" dirty="0"/>
          </a:p>
        </p:txBody>
      </p:sp>
    </p:spTree>
    <p:extLst>
      <p:ext uri="{BB962C8B-B14F-4D97-AF65-F5344CB8AC3E}">
        <p14:creationId xmlns:p14="http://schemas.microsoft.com/office/powerpoint/2010/main" val="3727033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BA9C-AF1C-41A7-8278-B55F64BD57F1}"/>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LinkedHashMap</a:t>
            </a:r>
            <a:r>
              <a:rPr lang="en-IN" dirty="0">
                <a:latin typeface="Calibri" panose="020F0502020204030204" pitchFamily="34" charset="0"/>
                <a:cs typeface="Calibri" panose="020F0502020204030204" pitchFamily="34" charset="0"/>
              </a:rPr>
              <a:t> Example</a:t>
            </a:r>
          </a:p>
        </p:txBody>
      </p:sp>
      <p:pic>
        <p:nvPicPr>
          <p:cNvPr id="6" name="Content Placeholder 5">
            <a:extLst>
              <a:ext uri="{FF2B5EF4-FFF2-40B4-BE49-F238E27FC236}">
                <a16:creationId xmlns:a16="http://schemas.microsoft.com/office/drawing/2014/main" id="{7B3D7F3F-475E-43F2-B7FD-9B8DB1B3C68A}"/>
              </a:ext>
            </a:extLst>
          </p:cNvPr>
          <p:cNvPicPr>
            <a:picLocks noGrp="1" noChangeAspect="1"/>
          </p:cNvPicPr>
          <p:nvPr>
            <p:ph idx="1"/>
          </p:nvPr>
        </p:nvPicPr>
        <p:blipFill>
          <a:blip r:embed="rId2"/>
          <a:stretch>
            <a:fillRect/>
          </a:stretch>
        </p:blipFill>
        <p:spPr>
          <a:xfrm>
            <a:off x="0" y="1092206"/>
            <a:ext cx="11983257" cy="4013194"/>
          </a:xfrm>
          <a:prstGeom prst="rect">
            <a:avLst/>
          </a:prstGeom>
        </p:spPr>
      </p:pic>
      <p:pic>
        <p:nvPicPr>
          <p:cNvPr id="7" name="Picture 6">
            <a:extLst>
              <a:ext uri="{FF2B5EF4-FFF2-40B4-BE49-F238E27FC236}">
                <a16:creationId xmlns:a16="http://schemas.microsoft.com/office/drawing/2014/main" id="{318C99F1-D6F8-4D4E-BE77-70205903023D}"/>
              </a:ext>
            </a:extLst>
          </p:cNvPr>
          <p:cNvPicPr>
            <a:picLocks noChangeAspect="1"/>
          </p:cNvPicPr>
          <p:nvPr/>
        </p:nvPicPr>
        <p:blipFill>
          <a:blip r:embed="rId3"/>
          <a:stretch>
            <a:fillRect/>
          </a:stretch>
        </p:blipFill>
        <p:spPr>
          <a:xfrm>
            <a:off x="990600" y="5800725"/>
            <a:ext cx="7705725" cy="1057275"/>
          </a:xfrm>
          <a:prstGeom prst="rect">
            <a:avLst/>
          </a:prstGeom>
        </p:spPr>
      </p:pic>
      <p:sp>
        <p:nvSpPr>
          <p:cNvPr id="9" name="TextBox 8">
            <a:extLst>
              <a:ext uri="{FF2B5EF4-FFF2-40B4-BE49-F238E27FC236}">
                <a16:creationId xmlns:a16="http://schemas.microsoft.com/office/drawing/2014/main" id="{10238EAC-8723-4098-8E1B-C0FBB89B61F2}"/>
              </a:ext>
            </a:extLst>
          </p:cNvPr>
          <p:cNvSpPr txBox="1"/>
          <p:nvPr/>
        </p:nvSpPr>
        <p:spPr>
          <a:xfrm>
            <a:off x="228600" y="4114800"/>
            <a:ext cx="24402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062912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7587-4951-40D9-868C-C8ABBEA1E1EE}"/>
              </a:ext>
            </a:extLst>
          </p:cNvPr>
          <p:cNvSpPr>
            <a:spLocks noGrp="1"/>
          </p:cNvSpPr>
          <p:nvPr>
            <p:ph type="title"/>
          </p:nvPr>
        </p:nvSpPr>
        <p:spPr/>
        <p:txBody>
          <a:bodyPr/>
          <a:lstStyle/>
          <a:p>
            <a:pPr algn="l"/>
            <a:r>
              <a:rPr lang="en-IN" dirty="0" err="1">
                <a:latin typeface="Calibri" panose="020F0502020204030204" pitchFamily="34" charset="0"/>
                <a:cs typeface="Calibri" panose="020F0502020204030204" pitchFamily="34" charset="0"/>
              </a:rPr>
              <a:t>TreeMap</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ABB401F-ADC1-461C-8847-39FD4236B502}"/>
              </a:ext>
            </a:extLst>
          </p:cNvPr>
          <p:cNvSpPr>
            <a:spLocks noGrp="1"/>
          </p:cNvSpPr>
          <p:nvPr>
            <p:ph idx="1"/>
          </p:nvPr>
        </p:nvSpPr>
        <p:spPr/>
        <p:txBody>
          <a:bodyPr/>
          <a:lstStyle/>
          <a:p>
            <a:r>
              <a:rPr lang="en-US" sz="2400" dirty="0"/>
              <a:t>It creates Map, stored in a tree structure.</a:t>
            </a:r>
          </a:p>
          <a:p>
            <a:r>
              <a:rPr lang="en-US" sz="2400" dirty="0"/>
              <a:t>A </a:t>
            </a:r>
            <a:r>
              <a:rPr lang="en-US" sz="2400" b="1" dirty="0" err="1"/>
              <a:t>TreeMap</a:t>
            </a:r>
            <a:r>
              <a:rPr lang="en-US" sz="2400" dirty="0"/>
              <a:t> provides an efficient means of storing key</a:t>
            </a:r>
            <a:r>
              <a:rPr lang="en-US" sz="2400"/>
              <a:t>/value </a:t>
            </a:r>
            <a:r>
              <a:rPr lang="en-US" sz="2400" dirty="0"/>
              <a:t>pair in efficient order.</a:t>
            </a:r>
          </a:p>
          <a:p>
            <a:r>
              <a:rPr lang="en-US" sz="2400" dirty="0"/>
              <a:t>It provides key</a:t>
            </a:r>
            <a:r>
              <a:rPr lang="en-US" sz="2400"/>
              <a:t>/value </a:t>
            </a:r>
            <a:r>
              <a:rPr lang="en-US" sz="2400" dirty="0"/>
              <a:t>pairs in sorted order </a:t>
            </a:r>
            <a:r>
              <a:rPr lang="en-US" sz="2400"/>
              <a:t>and allows rapid retrieval</a:t>
            </a:r>
            <a:endParaRPr lang="en-US" sz="2400" dirty="0"/>
          </a:p>
          <a:p>
            <a:endParaRPr lang="en-IN" dirty="0"/>
          </a:p>
        </p:txBody>
      </p:sp>
    </p:spTree>
    <p:extLst>
      <p:ext uri="{BB962C8B-B14F-4D97-AF65-F5344CB8AC3E}">
        <p14:creationId xmlns:p14="http://schemas.microsoft.com/office/powerpoint/2010/main" val="43543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Basic programming skill</a:t>
            </a:r>
          </a:p>
          <a:p>
            <a:r>
              <a:rPr lang="en-IN"/>
              <a:t>Understanding of OOPS</a:t>
            </a:r>
            <a:endParaRPr lang="en-IN" dirty="0"/>
          </a:p>
          <a:p>
            <a:r>
              <a:rPr lang="en-IN" dirty="0"/>
              <a:t>Java knowledge mandatory </a:t>
            </a:r>
          </a:p>
        </p:txBody>
      </p:sp>
    </p:spTree>
    <p:extLst>
      <p:ext uri="{BB962C8B-B14F-4D97-AF65-F5344CB8AC3E}">
        <p14:creationId xmlns:p14="http://schemas.microsoft.com/office/powerpoint/2010/main" val="3385846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A030-70CE-4301-90C4-F4F10521FE8C}"/>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TreeMap</a:t>
            </a:r>
            <a:r>
              <a:rPr lang="en-IN" sz="3600" dirty="0">
                <a:latin typeface="Calibri Light" panose="020F0302020204030204" pitchFamily="34" charset="0"/>
                <a:cs typeface="Calibri Light" panose="020F0302020204030204" pitchFamily="34" charset="0"/>
              </a:rPr>
              <a:t> </a:t>
            </a:r>
            <a:r>
              <a:rPr lang="en-IN" dirty="0">
                <a:latin typeface="Calibri" panose="020F0502020204030204" pitchFamily="34" charset="0"/>
                <a:cs typeface="Calibri" panose="020F0502020204030204" pitchFamily="34" charset="0"/>
              </a:rPr>
              <a:t>Example</a:t>
            </a:r>
          </a:p>
        </p:txBody>
      </p:sp>
      <p:pic>
        <p:nvPicPr>
          <p:cNvPr id="8" name="Picture 7">
            <a:extLst>
              <a:ext uri="{FF2B5EF4-FFF2-40B4-BE49-F238E27FC236}">
                <a16:creationId xmlns:a16="http://schemas.microsoft.com/office/drawing/2014/main" id="{00ABEE8C-EA8B-4FDB-8233-A61AD0914628}"/>
              </a:ext>
            </a:extLst>
          </p:cNvPr>
          <p:cNvPicPr>
            <a:picLocks noChangeAspect="1"/>
          </p:cNvPicPr>
          <p:nvPr/>
        </p:nvPicPr>
        <p:blipFill>
          <a:blip r:embed="rId2"/>
          <a:stretch>
            <a:fillRect/>
          </a:stretch>
        </p:blipFill>
        <p:spPr>
          <a:xfrm>
            <a:off x="407596" y="5035826"/>
            <a:ext cx="7543800" cy="1285875"/>
          </a:xfrm>
          <a:prstGeom prst="rect">
            <a:avLst/>
          </a:prstGeom>
        </p:spPr>
      </p:pic>
      <p:pic>
        <p:nvPicPr>
          <p:cNvPr id="6" name="Content Placeholder 5">
            <a:extLst>
              <a:ext uri="{FF2B5EF4-FFF2-40B4-BE49-F238E27FC236}">
                <a16:creationId xmlns:a16="http://schemas.microsoft.com/office/drawing/2014/main" id="{DAAE3BA2-8E6E-407E-AD01-EEC2FD73EC9B}"/>
              </a:ext>
            </a:extLst>
          </p:cNvPr>
          <p:cNvPicPr>
            <a:picLocks noGrp="1" noChangeAspect="1"/>
          </p:cNvPicPr>
          <p:nvPr>
            <p:ph idx="1"/>
          </p:nvPr>
        </p:nvPicPr>
        <p:blipFill>
          <a:blip r:embed="rId3"/>
          <a:stretch>
            <a:fillRect/>
          </a:stretch>
        </p:blipFill>
        <p:spPr>
          <a:xfrm>
            <a:off x="407596" y="1219200"/>
            <a:ext cx="11428395" cy="4876800"/>
          </a:xfrm>
          <a:prstGeom prst="rect">
            <a:avLst/>
          </a:prstGeom>
        </p:spPr>
      </p:pic>
      <p:sp>
        <p:nvSpPr>
          <p:cNvPr id="7" name="TextBox 6">
            <a:extLst>
              <a:ext uri="{FF2B5EF4-FFF2-40B4-BE49-F238E27FC236}">
                <a16:creationId xmlns:a16="http://schemas.microsoft.com/office/drawing/2014/main" id="{DE5E487F-8D66-4DB9-B557-4A666AC1D1DA}"/>
              </a:ext>
            </a:extLst>
          </p:cNvPr>
          <p:cNvSpPr txBox="1"/>
          <p:nvPr/>
        </p:nvSpPr>
        <p:spPr>
          <a:xfrm>
            <a:off x="356009" y="4314855"/>
            <a:ext cx="2183204"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1354983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p>
            <a:r>
              <a:rPr lang="en-US" dirty="0"/>
              <a:t>Iterator</a:t>
            </a:r>
          </a:p>
        </p:txBody>
      </p:sp>
      <p:sp>
        <p:nvSpPr>
          <p:cNvPr id="1048635" name="Content Placeholder 2"/>
          <p:cNvSpPr>
            <a:spLocks noGrp="1"/>
          </p:cNvSpPr>
          <p:nvPr>
            <p:ph idx="1"/>
          </p:nvPr>
        </p:nvSpPr>
        <p:spPr/>
        <p:txBody>
          <a:bodyPr/>
          <a:lstStyle/>
          <a:p>
            <a:r>
              <a:rPr lang="en-US" dirty="0"/>
              <a:t>Iterator(interface) is used for iterating (looping) various collection classes such as </a:t>
            </a:r>
            <a:r>
              <a:rPr lang="en-US" dirty="0" err="1"/>
              <a:t>HashMap</a:t>
            </a:r>
            <a:r>
              <a:rPr lang="en-US" dirty="0"/>
              <a:t>, </a:t>
            </a:r>
            <a:r>
              <a:rPr lang="en-US" dirty="0" err="1"/>
              <a:t>ArrayList</a:t>
            </a:r>
            <a:r>
              <a:rPr lang="en-US" dirty="0"/>
              <a:t>, </a:t>
            </a:r>
            <a:r>
              <a:rPr lang="en-US" dirty="0" err="1"/>
              <a:t>LinkedList</a:t>
            </a:r>
            <a:r>
              <a:rPr lang="en-US" dirty="0"/>
              <a:t> etc.</a:t>
            </a:r>
          </a:p>
          <a:p>
            <a:r>
              <a:rPr lang="en-US" dirty="0"/>
              <a:t>This has three methods : </a:t>
            </a:r>
            <a:r>
              <a:rPr lang="en-US" dirty="0" err="1"/>
              <a:t>hasNext</a:t>
            </a:r>
            <a:r>
              <a:rPr lang="en-US" dirty="0"/>
              <a:t>(), next(), remove().</a:t>
            </a:r>
          </a:p>
          <a:p>
            <a:endParaRPr lang="en-US" dirty="0"/>
          </a:p>
          <a:p>
            <a:endParaRPr lang="en-US" dirty="0"/>
          </a:p>
        </p:txBody>
      </p:sp>
    </p:spTree>
    <p:extLst>
      <p:ext uri="{BB962C8B-B14F-4D97-AF65-F5344CB8AC3E}">
        <p14:creationId xmlns:p14="http://schemas.microsoft.com/office/powerpoint/2010/main" val="123747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00AA-9F6C-4002-88AB-51FC1ACB691C}"/>
              </a:ext>
            </a:extLst>
          </p:cNvPr>
          <p:cNvSpPr>
            <a:spLocks noGrp="1"/>
          </p:cNvSpPr>
          <p:nvPr>
            <p:ph type="title"/>
          </p:nvPr>
        </p:nvSpPr>
        <p:spPr/>
        <p:txBody>
          <a:bodyPr/>
          <a:lstStyle/>
          <a:p>
            <a:pPr algn="l"/>
            <a:r>
              <a:rPr lang="en-IN" dirty="0"/>
              <a:t> Iterator Example</a:t>
            </a:r>
          </a:p>
        </p:txBody>
      </p:sp>
      <p:pic>
        <p:nvPicPr>
          <p:cNvPr id="6" name="Content Placeholder 5">
            <a:extLst>
              <a:ext uri="{FF2B5EF4-FFF2-40B4-BE49-F238E27FC236}">
                <a16:creationId xmlns:a16="http://schemas.microsoft.com/office/drawing/2014/main" id="{49148FB8-4677-4B88-B48C-E33C3613AF82}"/>
              </a:ext>
            </a:extLst>
          </p:cNvPr>
          <p:cNvPicPr>
            <a:picLocks noGrp="1" noChangeAspect="1"/>
          </p:cNvPicPr>
          <p:nvPr>
            <p:ph idx="1"/>
          </p:nvPr>
        </p:nvPicPr>
        <p:blipFill>
          <a:blip r:embed="rId2"/>
          <a:stretch>
            <a:fillRect/>
          </a:stretch>
        </p:blipFill>
        <p:spPr>
          <a:xfrm>
            <a:off x="379200" y="1360104"/>
            <a:ext cx="11776768" cy="5237874"/>
          </a:xfrm>
          <a:prstGeom prst="rect">
            <a:avLst/>
          </a:prstGeom>
        </p:spPr>
      </p:pic>
      <p:sp>
        <p:nvSpPr>
          <p:cNvPr id="7" name="TextBox 6">
            <a:extLst>
              <a:ext uri="{FF2B5EF4-FFF2-40B4-BE49-F238E27FC236}">
                <a16:creationId xmlns:a16="http://schemas.microsoft.com/office/drawing/2014/main" id="{7F4A8D36-1B77-4F18-B79C-25F912A6CD5C}"/>
              </a:ext>
            </a:extLst>
          </p:cNvPr>
          <p:cNvSpPr txBox="1"/>
          <p:nvPr/>
        </p:nvSpPr>
        <p:spPr>
          <a:xfrm>
            <a:off x="356009" y="4194025"/>
            <a:ext cx="1828800" cy="400110"/>
          </a:xfrm>
          <a:prstGeom prst="rect">
            <a:avLst/>
          </a:prstGeom>
          <a:noFill/>
        </p:spPr>
        <p:txBody>
          <a:bodyPr wrap="square" rtlCol="0">
            <a:spAutoFit/>
          </a:bodyPr>
          <a:lstStyle/>
          <a:p>
            <a:r>
              <a:rPr lang="en-IN" sz="2000" u="sng" dirty="0"/>
              <a:t>Output:</a:t>
            </a:r>
          </a:p>
        </p:txBody>
      </p:sp>
      <p:pic>
        <p:nvPicPr>
          <p:cNvPr id="8" name="Picture 7">
            <a:extLst>
              <a:ext uri="{FF2B5EF4-FFF2-40B4-BE49-F238E27FC236}">
                <a16:creationId xmlns:a16="http://schemas.microsoft.com/office/drawing/2014/main" id="{2567D7C6-B21F-442F-BA2A-CE18215A3E3D}"/>
              </a:ext>
            </a:extLst>
          </p:cNvPr>
          <p:cNvPicPr>
            <a:picLocks noChangeAspect="1"/>
          </p:cNvPicPr>
          <p:nvPr/>
        </p:nvPicPr>
        <p:blipFill>
          <a:blip r:embed="rId3"/>
          <a:stretch>
            <a:fillRect/>
          </a:stretch>
        </p:blipFill>
        <p:spPr>
          <a:xfrm>
            <a:off x="2409959" y="5628615"/>
            <a:ext cx="7715250" cy="1190625"/>
          </a:xfrm>
          <a:prstGeom prst="rect">
            <a:avLst/>
          </a:prstGeom>
        </p:spPr>
      </p:pic>
    </p:spTree>
    <p:extLst>
      <p:ext uri="{BB962C8B-B14F-4D97-AF65-F5344CB8AC3E}">
        <p14:creationId xmlns:p14="http://schemas.microsoft.com/office/powerpoint/2010/main" val="1830264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C28D-E74E-4304-99CA-366A86FF3945}"/>
              </a:ext>
            </a:extLst>
          </p:cNvPr>
          <p:cNvSpPr>
            <a:spLocks noGrp="1"/>
          </p:cNvSpPr>
          <p:nvPr>
            <p:ph type="title"/>
          </p:nvPr>
        </p:nvSpPr>
        <p:spPr/>
        <p:txBody>
          <a:bodyPr>
            <a:normAutofit/>
          </a:bodyPr>
          <a:lstStyle/>
          <a:p>
            <a:pPr algn="l"/>
            <a:r>
              <a:rPr lang="en-IN" dirty="0" err="1">
                <a:latin typeface="+mn-lt"/>
              </a:rPr>
              <a:t>ListItreator</a:t>
            </a:r>
            <a:endParaRPr lang="en-IN" dirty="0">
              <a:latin typeface="+mn-lt"/>
            </a:endParaRPr>
          </a:p>
        </p:txBody>
      </p:sp>
      <p:sp>
        <p:nvSpPr>
          <p:cNvPr id="3" name="Content Placeholder 2">
            <a:extLst>
              <a:ext uri="{FF2B5EF4-FFF2-40B4-BE49-F238E27FC236}">
                <a16:creationId xmlns:a16="http://schemas.microsoft.com/office/drawing/2014/main" id="{BBF9F92E-F7C7-4361-A33B-E27007DEF6A9}"/>
              </a:ext>
            </a:extLst>
          </p:cNvPr>
          <p:cNvSpPr>
            <a:spLocks noGrp="1"/>
          </p:cNvSpPr>
          <p:nvPr>
            <p:ph idx="1"/>
          </p:nvPr>
        </p:nvSpPr>
        <p:spPr/>
        <p:txBody>
          <a:bodyPr>
            <a:normAutofit/>
          </a:bodyPr>
          <a:lstStyle/>
          <a:p>
            <a:r>
              <a:rPr lang="en-US" dirty="0" err="1"/>
              <a:t>ListIterator</a:t>
            </a:r>
            <a:r>
              <a:rPr lang="en-US" dirty="0"/>
              <a:t> that allows us to traverse the list in both directions (forward and backward).</a:t>
            </a:r>
          </a:p>
          <a:p>
            <a:pPr marL="0" indent="0">
              <a:buNone/>
            </a:pPr>
            <a:r>
              <a:rPr lang="en-IN" sz="3100" dirty="0"/>
              <a:t>    </a:t>
            </a:r>
          </a:p>
        </p:txBody>
      </p:sp>
      <p:pic>
        <p:nvPicPr>
          <p:cNvPr id="6" name="Picture 5">
            <a:extLst>
              <a:ext uri="{FF2B5EF4-FFF2-40B4-BE49-F238E27FC236}">
                <a16:creationId xmlns:a16="http://schemas.microsoft.com/office/drawing/2014/main" id="{AF3F28C0-7493-4616-BEE3-B8E3773D5F2D}"/>
              </a:ext>
            </a:extLst>
          </p:cNvPr>
          <p:cNvPicPr>
            <a:picLocks noChangeAspect="1"/>
          </p:cNvPicPr>
          <p:nvPr/>
        </p:nvPicPr>
        <p:blipFill>
          <a:blip r:embed="rId2"/>
          <a:stretch>
            <a:fillRect/>
          </a:stretch>
        </p:blipFill>
        <p:spPr>
          <a:xfrm>
            <a:off x="30480" y="260022"/>
            <a:ext cx="13300147" cy="6216978"/>
          </a:xfrm>
          <a:prstGeom prst="rect">
            <a:avLst/>
          </a:prstGeom>
        </p:spPr>
      </p:pic>
    </p:spTree>
    <p:extLst>
      <p:ext uri="{BB962C8B-B14F-4D97-AF65-F5344CB8AC3E}">
        <p14:creationId xmlns:p14="http://schemas.microsoft.com/office/powerpoint/2010/main" val="87386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153EC7-8A72-4B41-8354-5B8BF0302486}"/>
              </a:ext>
            </a:extLst>
          </p:cNvPr>
          <p:cNvSpPr>
            <a:spLocks noGrp="1"/>
          </p:cNvSpPr>
          <p:nvPr>
            <p:ph type="title"/>
          </p:nvPr>
        </p:nvSpPr>
        <p:spPr/>
        <p:txBody>
          <a:bodyPr/>
          <a:lstStyle/>
          <a:p>
            <a:r>
              <a:rPr lang="en-IN" dirty="0"/>
              <a:t>LIST ITERATOR OUTPUT</a:t>
            </a:r>
          </a:p>
        </p:txBody>
      </p:sp>
      <p:pic>
        <p:nvPicPr>
          <p:cNvPr id="5" name="Content Placeholder 4">
            <a:extLst>
              <a:ext uri="{FF2B5EF4-FFF2-40B4-BE49-F238E27FC236}">
                <a16:creationId xmlns:a16="http://schemas.microsoft.com/office/drawing/2014/main" id="{F139B562-E2EF-45A7-81A9-88EA8D3F305C}"/>
              </a:ext>
            </a:extLst>
          </p:cNvPr>
          <p:cNvPicPr>
            <a:picLocks noGrp="1" noChangeAspect="1"/>
          </p:cNvPicPr>
          <p:nvPr>
            <p:ph idx="1"/>
          </p:nvPr>
        </p:nvPicPr>
        <p:blipFill>
          <a:blip r:embed="rId2"/>
          <a:stretch>
            <a:fillRect/>
          </a:stretch>
        </p:blipFill>
        <p:spPr>
          <a:xfrm>
            <a:off x="1295400" y="1524000"/>
            <a:ext cx="7772400" cy="3276600"/>
          </a:xfrm>
          <a:prstGeom prst="rect">
            <a:avLst/>
          </a:prstGeom>
        </p:spPr>
      </p:pic>
    </p:spTree>
    <p:extLst>
      <p:ext uri="{BB962C8B-B14F-4D97-AF65-F5344CB8AC3E}">
        <p14:creationId xmlns:p14="http://schemas.microsoft.com/office/powerpoint/2010/main" val="2673669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0C26-676B-4844-9445-FA83FEDA5CE8}"/>
              </a:ext>
            </a:extLst>
          </p:cNvPr>
          <p:cNvSpPr>
            <a:spLocks noGrp="1"/>
          </p:cNvSpPr>
          <p:nvPr>
            <p:ph type="title"/>
          </p:nvPr>
        </p:nvSpPr>
        <p:spPr/>
        <p:txBody>
          <a:bodyPr/>
          <a:lstStyle/>
          <a:p>
            <a:r>
              <a:rPr lang="en-IN" dirty="0"/>
              <a:t>Arrays Class</a:t>
            </a:r>
          </a:p>
        </p:txBody>
      </p:sp>
      <p:graphicFrame>
        <p:nvGraphicFramePr>
          <p:cNvPr id="3" name="Table 2">
            <a:extLst>
              <a:ext uri="{FF2B5EF4-FFF2-40B4-BE49-F238E27FC236}">
                <a16:creationId xmlns:a16="http://schemas.microsoft.com/office/drawing/2014/main" id="{F8AAECAD-4DC8-40CF-A4FD-818BC557FD39}"/>
              </a:ext>
            </a:extLst>
          </p:cNvPr>
          <p:cNvGraphicFramePr>
            <a:graphicFrameLocks noGrp="1"/>
          </p:cNvGraphicFramePr>
          <p:nvPr/>
        </p:nvGraphicFramePr>
        <p:xfrm>
          <a:off x="380336" y="2743200"/>
          <a:ext cx="11345862" cy="2926080"/>
        </p:xfrm>
        <a:graphic>
          <a:graphicData uri="http://schemas.openxmlformats.org/drawingml/2006/table">
            <a:tbl>
              <a:tblPr>
                <a:tableStyleId>{3C2FFA5D-87B4-456A-9821-1D502468CF0F}</a:tableStyleId>
              </a:tblPr>
              <a:tblGrid>
                <a:gridCol w="5672931">
                  <a:extLst>
                    <a:ext uri="{9D8B030D-6E8A-4147-A177-3AD203B41FA5}">
                      <a16:colId xmlns:a16="http://schemas.microsoft.com/office/drawing/2014/main" val="2294801056"/>
                    </a:ext>
                  </a:extLst>
                </a:gridCol>
                <a:gridCol w="5672931">
                  <a:extLst>
                    <a:ext uri="{9D8B030D-6E8A-4147-A177-3AD203B41FA5}">
                      <a16:colId xmlns:a16="http://schemas.microsoft.com/office/drawing/2014/main" val="4150149863"/>
                    </a:ext>
                  </a:extLst>
                </a:gridCol>
              </a:tblGrid>
              <a:tr h="0">
                <a:tc>
                  <a:txBody>
                    <a:bodyPr/>
                    <a:lstStyle/>
                    <a:p>
                      <a:r>
                        <a:rPr lang="en-IN"/>
                        <a:t>         Method     </a:t>
                      </a:r>
                    </a:p>
                  </a:txBody>
                  <a:tcPr anchor="ctr"/>
                </a:tc>
                <a:tc>
                  <a:txBody>
                    <a:bodyPr/>
                    <a:lstStyle/>
                    <a:p>
                      <a:r>
                        <a:rPr lang="en-IN"/>
                        <a:t>      Description        </a:t>
                      </a:r>
                    </a:p>
                  </a:txBody>
                  <a:tcPr anchor="ctr"/>
                </a:tc>
                <a:extLst>
                  <a:ext uri="{0D108BD9-81ED-4DB2-BD59-A6C34878D82A}">
                    <a16:rowId xmlns:a16="http://schemas.microsoft.com/office/drawing/2014/main" val="305404167"/>
                  </a:ext>
                </a:extLst>
              </a:tr>
              <a:tr h="0">
                <a:tc>
                  <a:txBody>
                    <a:bodyPr/>
                    <a:lstStyle/>
                    <a:p>
                      <a:r>
                        <a:rPr lang="en-US" dirty="0"/>
                        <a:t>public static </a:t>
                      </a:r>
                      <a:r>
                        <a:rPr lang="en-US" dirty="0" err="1"/>
                        <a:t>int</a:t>
                      </a:r>
                      <a:r>
                        <a:rPr lang="en-US" dirty="0"/>
                        <a:t> </a:t>
                      </a:r>
                      <a:r>
                        <a:rPr lang="en-US" dirty="0" err="1"/>
                        <a:t>binarySearch</a:t>
                      </a:r>
                      <a:r>
                        <a:rPr lang="en-US" dirty="0"/>
                        <a:t>(Object[] a, Object key)   </a:t>
                      </a:r>
                    </a:p>
                  </a:txBody>
                  <a:tcPr anchor="ctr"/>
                </a:tc>
                <a:tc>
                  <a:txBody>
                    <a:bodyPr/>
                    <a:lstStyle/>
                    <a:p>
                      <a:r>
                        <a:rPr lang="en-US"/>
                        <a:t> Searches the specified array for the specified </a:t>
                      </a:r>
                      <a:br>
                        <a:rPr lang="en-US"/>
                      </a:br>
                      <a:r>
                        <a:rPr lang="en-US"/>
                        <a:t>object using the binary search algorithm.</a:t>
                      </a:r>
                    </a:p>
                  </a:txBody>
                  <a:tcPr anchor="ctr"/>
                </a:tc>
                <a:extLst>
                  <a:ext uri="{0D108BD9-81ED-4DB2-BD59-A6C34878D82A}">
                    <a16:rowId xmlns:a16="http://schemas.microsoft.com/office/drawing/2014/main" val="3893814204"/>
                  </a:ext>
                </a:extLst>
              </a:tr>
              <a:tr h="0">
                <a:tc>
                  <a:txBody>
                    <a:bodyPr/>
                    <a:lstStyle/>
                    <a:p>
                      <a:r>
                        <a:rPr lang="en-US"/>
                        <a:t>public static boolean equals(long[] a, long[] a2)</a:t>
                      </a:r>
                    </a:p>
                  </a:txBody>
                  <a:tcPr anchor="ctr"/>
                </a:tc>
                <a:tc>
                  <a:txBody>
                    <a:bodyPr/>
                    <a:lstStyle/>
                    <a:p>
                      <a:r>
                        <a:rPr lang="en-US"/>
                        <a:t> Returns true if the two specified arrays of longs </a:t>
                      </a:r>
                      <a:br>
                        <a:rPr lang="en-US"/>
                      </a:br>
                      <a:r>
                        <a:rPr lang="en-US"/>
                        <a:t>are equal to one another.</a:t>
                      </a:r>
                    </a:p>
                  </a:txBody>
                  <a:tcPr anchor="ctr"/>
                </a:tc>
                <a:extLst>
                  <a:ext uri="{0D108BD9-81ED-4DB2-BD59-A6C34878D82A}">
                    <a16:rowId xmlns:a16="http://schemas.microsoft.com/office/drawing/2014/main" val="3146489755"/>
                  </a:ext>
                </a:extLst>
              </a:tr>
              <a:tr h="0">
                <a:tc>
                  <a:txBody>
                    <a:bodyPr/>
                    <a:lstStyle/>
                    <a:p>
                      <a:r>
                        <a:rPr lang="en-US" dirty="0"/>
                        <a:t>public static void fill(</a:t>
                      </a:r>
                      <a:r>
                        <a:rPr lang="en-US" dirty="0" err="1"/>
                        <a:t>int</a:t>
                      </a:r>
                      <a:r>
                        <a:rPr lang="en-US" dirty="0"/>
                        <a:t>[] a, </a:t>
                      </a:r>
                      <a:r>
                        <a:rPr lang="en-US" dirty="0" err="1"/>
                        <a:t>int</a:t>
                      </a:r>
                      <a:r>
                        <a:rPr lang="en-US" dirty="0"/>
                        <a:t> </a:t>
                      </a:r>
                      <a:r>
                        <a:rPr lang="en-US" dirty="0" err="1"/>
                        <a:t>val</a:t>
                      </a:r>
                      <a:r>
                        <a:rPr lang="en-US" dirty="0"/>
                        <a:t>)</a:t>
                      </a:r>
                    </a:p>
                  </a:txBody>
                  <a:tcPr anchor="ctr"/>
                </a:tc>
                <a:tc>
                  <a:txBody>
                    <a:bodyPr/>
                    <a:lstStyle/>
                    <a:p>
                      <a:r>
                        <a:rPr lang="en-US"/>
                        <a:t>Assigns the specified int value to each element of </a:t>
                      </a:r>
                      <a:br>
                        <a:rPr lang="en-US"/>
                      </a:br>
                      <a:r>
                        <a:rPr lang="en-US"/>
                        <a:t>the specified array of ints. </a:t>
                      </a:r>
                    </a:p>
                  </a:txBody>
                  <a:tcPr anchor="ctr"/>
                </a:tc>
                <a:extLst>
                  <a:ext uri="{0D108BD9-81ED-4DB2-BD59-A6C34878D82A}">
                    <a16:rowId xmlns:a16="http://schemas.microsoft.com/office/drawing/2014/main" val="2331775239"/>
                  </a:ext>
                </a:extLst>
              </a:tr>
              <a:tr h="0">
                <a:tc>
                  <a:txBody>
                    <a:bodyPr/>
                    <a:lstStyle/>
                    <a:p>
                      <a:r>
                        <a:rPr lang="en-US"/>
                        <a:t>public static void sort(Object[] a) </a:t>
                      </a:r>
                    </a:p>
                  </a:txBody>
                  <a:tcPr anchor="ctr"/>
                </a:tc>
                <a:tc>
                  <a:txBody>
                    <a:bodyPr/>
                    <a:lstStyle/>
                    <a:p>
                      <a:r>
                        <a:rPr lang="en-US" dirty="0"/>
                        <a:t> Sorts the specified array of objects into ascending </a:t>
                      </a:r>
                      <a:br>
                        <a:rPr lang="en-US" dirty="0"/>
                      </a:br>
                      <a:r>
                        <a:rPr lang="en-US" dirty="0"/>
                        <a:t>order, according to the natural ordering of its elements.</a:t>
                      </a:r>
                    </a:p>
                  </a:txBody>
                  <a:tcPr anchor="ctr"/>
                </a:tc>
                <a:extLst>
                  <a:ext uri="{0D108BD9-81ED-4DB2-BD59-A6C34878D82A}">
                    <a16:rowId xmlns:a16="http://schemas.microsoft.com/office/drawing/2014/main" val="332437533"/>
                  </a:ext>
                </a:extLst>
              </a:tr>
            </a:tbl>
          </a:graphicData>
        </a:graphic>
      </p:graphicFrame>
      <p:sp>
        <p:nvSpPr>
          <p:cNvPr id="5" name="Rectangle 4">
            <a:extLst>
              <a:ext uri="{FF2B5EF4-FFF2-40B4-BE49-F238E27FC236}">
                <a16:creationId xmlns:a16="http://schemas.microsoft.com/office/drawing/2014/main" id="{EC5B0F6A-2456-43C3-8892-D0EEC96419EA}"/>
              </a:ext>
            </a:extLst>
          </p:cNvPr>
          <p:cNvSpPr/>
          <p:nvPr/>
        </p:nvSpPr>
        <p:spPr>
          <a:xfrm>
            <a:off x="380336" y="1295400"/>
            <a:ext cx="11811663" cy="1200329"/>
          </a:xfrm>
          <a:prstGeom prst="rect">
            <a:avLst/>
          </a:prstGeom>
        </p:spPr>
        <p:txBody>
          <a:bodyPr wrap="square">
            <a:spAutoFit/>
          </a:bodyPr>
          <a:lstStyle/>
          <a:p>
            <a:r>
              <a:rPr lang="en-US" sz="2400" dirty="0"/>
              <a:t>The "</a:t>
            </a:r>
            <a:r>
              <a:rPr lang="en-US" sz="2400" dirty="0" err="1"/>
              <a:t>java.util.Arrays</a:t>
            </a:r>
            <a:r>
              <a:rPr lang="en-US" sz="2400" dirty="0"/>
              <a:t>" is the base class for arrays in Java which have many static methods for searching, sorting, comparing and filling arrays. All primitive type can be overloaded  using these methods. The main methods are given below :</a:t>
            </a:r>
            <a:endParaRPr lang="en-IN" sz="2400" dirty="0"/>
          </a:p>
        </p:txBody>
      </p:sp>
    </p:spTree>
    <p:extLst>
      <p:ext uri="{BB962C8B-B14F-4D97-AF65-F5344CB8AC3E}">
        <p14:creationId xmlns:p14="http://schemas.microsoft.com/office/powerpoint/2010/main" val="317985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E07-192E-481A-9B00-38E3BB240F22}"/>
              </a:ext>
            </a:extLst>
          </p:cNvPr>
          <p:cNvSpPr>
            <a:spLocks noGrp="1"/>
          </p:cNvSpPr>
          <p:nvPr>
            <p:ph type="title"/>
          </p:nvPr>
        </p:nvSpPr>
        <p:spPr/>
        <p:txBody>
          <a:bodyPr/>
          <a:lstStyle/>
          <a:p>
            <a:r>
              <a:rPr lang="en-IN" dirty="0"/>
              <a:t>Arrays class example</a:t>
            </a:r>
          </a:p>
        </p:txBody>
      </p:sp>
      <p:pic>
        <p:nvPicPr>
          <p:cNvPr id="4" name="Picture 3">
            <a:extLst>
              <a:ext uri="{FF2B5EF4-FFF2-40B4-BE49-F238E27FC236}">
                <a16:creationId xmlns:a16="http://schemas.microsoft.com/office/drawing/2014/main" id="{57956F4D-617D-48BA-AFC4-C73A52F72C14}"/>
              </a:ext>
            </a:extLst>
          </p:cNvPr>
          <p:cNvPicPr>
            <a:picLocks noChangeAspect="1"/>
          </p:cNvPicPr>
          <p:nvPr/>
        </p:nvPicPr>
        <p:blipFill>
          <a:blip r:embed="rId2"/>
          <a:stretch>
            <a:fillRect/>
          </a:stretch>
        </p:blipFill>
        <p:spPr>
          <a:xfrm>
            <a:off x="386456" y="1295400"/>
            <a:ext cx="4395663" cy="2362200"/>
          </a:xfrm>
          <a:prstGeom prst="rect">
            <a:avLst/>
          </a:prstGeom>
        </p:spPr>
      </p:pic>
      <p:pic>
        <p:nvPicPr>
          <p:cNvPr id="5" name="Picture 4">
            <a:extLst>
              <a:ext uri="{FF2B5EF4-FFF2-40B4-BE49-F238E27FC236}">
                <a16:creationId xmlns:a16="http://schemas.microsoft.com/office/drawing/2014/main" id="{7353FA0F-A8DD-4358-8719-3317DB0FCBF7}"/>
              </a:ext>
            </a:extLst>
          </p:cNvPr>
          <p:cNvPicPr>
            <a:picLocks noChangeAspect="1"/>
          </p:cNvPicPr>
          <p:nvPr/>
        </p:nvPicPr>
        <p:blipFill>
          <a:blip r:embed="rId3"/>
          <a:stretch>
            <a:fillRect/>
          </a:stretch>
        </p:blipFill>
        <p:spPr>
          <a:xfrm>
            <a:off x="6553200" y="4169229"/>
            <a:ext cx="4955269" cy="1752600"/>
          </a:xfrm>
          <a:prstGeom prst="rect">
            <a:avLst/>
          </a:prstGeom>
        </p:spPr>
      </p:pic>
    </p:spTree>
    <p:extLst>
      <p:ext uri="{BB962C8B-B14F-4D97-AF65-F5344CB8AC3E}">
        <p14:creationId xmlns:p14="http://schemas.microsoft.com/office/powerpoint/2010/main" val="1874014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D1C4-3DC7-4EB5-9BC5-F68CC6AF3B85}"/>
              </a:ext>
            </a:extLst>
          </p:cNvPr>
          <p:cNvSpPr>
            <a:spLocks noGrp="1"/>
          </p:cNvSpPr>
          <p:nvPr>
            <p:ph type="title"/>
          </p:nvPr>
        </p:nvSpPr>
        <p:spPr/>
        <p:txBody>
          <a:bodyPr/>
          <a:lstStyle/>
          <a:p>
            <a:r>
              <a:rPr lang="en-IN" dirty="0"/>
              <a:t>Java Scanner class</a:t>
            </a:r>
          </a:p>
        </p:txBody>
      </p:sp>
      <p:sp>
        <p:nvSpPr>
          <p:cNvPr id="3" name="Rectangle 2">
            <a:extLst>
              <a:ext uri="{FF2B5EF4-FFF2-40B4-BE49-F238E27FC236}">
                <a16:creationId xmlns:a16="http://schemas.microsoft.com/office/drawing/2014/main" id="{3572C645-2D05-4683-A4AA-068CDEBB334F}"/>
              </a:ext>
            </a:extLst>
          </p:cNvPr>
          <p:cNvSpPr/>
          <p:nvPr/>
        </p:nvSpPr>
        <p:spPr>
          <a:xfrm>
            <a:off x="379200" y="1143000"/>
            <a:ext cx="10212600" cy="4524315"/>
          </a:xfrm>
          <a:prstGeom prst="rect">
            <a:avLst/>
          </a:prstGeom>
        </p:spPr>
        <p:txBody>
          <a:bodyPr wrap="square">
            <a:spAutoFit/>
          </a:bodyPr>
          <a:lstStyle/>
          <a:p>
            <a:pPr marL="342900" indent="-342900">
              <a:buFont typeface="Arial" panose="020B0604020202020204" pitchFamily="34" charset="0"/>
              <a:buChar char="•"/>
            </a:pPr>
            <a:r>
              <a:rPr lang="en-US" sz="2400" dirty="0"/>
              <a:t>There are various ways to read input from the keyboard, the </a:t>
            </a:r>
            <a:r>
              <a:rPr lang="en-US" sz="2400" dirty="0" err="1"/>
              <a:t>java.util.Scanner</a:t>
            </a:r>
            <a:r>
              <a:rPr lang="en-US" sz="2400" dirty="0"/>
              <a:t> class is one of them.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t>
            </a:r>
            <a:r>
              <a:rPr lang="en-US" sz="2400" b="1" dirty="0"/>
              <a:t>Java Scanner</a:t>
            </a:r>
            <a:r>
              <a:rPr lang="en-US" sz="2400" dirty="0"/>
              <a:t> class breaks the input into tokens using a delimiter that is whitespace </a:t>
            </a:r>
            <a:r>
              <a:rPr lang="en-US" sz="2400" dirty="0" err="1"/>
              <a:t>bydefault</a:t>
            </a:r>
            <a:r>
              <a:rPr lang="en-US" sz="2400" dirty="0"/>
              <a:t>. It provides many methods to read and parse various primitive values.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Java Scanner class is widely used to parse text for string and primitive types using regular expression.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Java Scanner class extends Object class and implements Iterator and Closeable interfaces.</a:t>
            </a:r>
            <a:endParaRPr lang="en-US" sz="2400" dirty="0">
              <a:effectLst/>
            </a:endParaRPr>
          </a:p>
        </p:txBody>
      </p:sp>
    </p:spTree>
    <p:extLst>
      <p:ext uri="{BB962C8B-B14F-4D97-AF65-F5344CB8AC3E}">
        <p14:creationId xmlns:p14="http://schemas.microsoft.com/office/powerpoint/2010/main" val="2806348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7053-7C79-4961-AE95-E91C3A780C57}"/>
              </a:ext>
            </a:extLst>
          </p:cNvPr>
          <p:cNvSpPr>
            <a:spLocks noGrp="1"/>
          </p:cNvSpPr>
          <p:nvPr>
            <p:ph type="title"/>
          </p:nvPr>
        </p:nvSpPr>
        <p:spPr/>
        <p:txBody>
          <a:bodyPr/>
          <a:lstStyle/>
          <a:p>
            <a:r>
              <a:rPr lang="en-IN" dirty="0"/>
              <a:t>EXAMPLE</a:t>
            </a:r>
          </a:p>
        </p:txBody>
      </p:sp>
      <p:pic>
        <p:nvPicPr>
          <p:cNvPr id="3" name="Picture 2">
            <a:extLst>
              <a:ext uri="{FF2B5EF4-FFF2-40B4-BE49-F238E27FC236}">
                <a16:creationId xmlns:a16="http://schemas.microsoft.com/office/drawing/2014/main" id="{7AD4271B-8D3C-4F13-A03E-C65CAAD560D8}"/>
              </a:ext>
            </a:extLst>
          </p:cNvPr>
          <p:cNvPicPr>
            <a:picLocks noChangeAspect="1"/>
          </p:cNvPicPr>
          <p:nvPr/>
        </p:nvPicPr>
        <p:blipFill>
          <a:blip r:embed="rId2"/>
          <a:stretch>
            <a:fillRect/>
          </a:stretch>
        </p:blipFill>
        <p:spPr>
          <a:xfrm>
            <a:off x="379199" y="1364342"/>
            <a:ext cx="12967951" cy="5233635"/>
          </a:xfrm>
          <a:prstGeom prst="rect">
            <a:avLst/>
          </a:prstGeom>
        </p:spPr>
      </p:pic>
      <p:pic>
        <p:nvPicPr>
          <p:cNvPr id="4" name="Picture 3">
            <a:extLst>
              <a:ext uri="{FF2B5EF4-FFF2-40B4-BE49-F238E27FC236}">
                <a16:creationId xmlns:a16="http://schemas.microsoft.com/office/drawing/2014/main" id="{4C5C3C46-6384-4560-8129-249294D21258}"/>
              </a:ext>
            </a:extLst>
          </p:cNvPr>
          <p:cNvPicPr>
            <a:picLocks noChangeAspect="1"/>
          </p:cNvPicPr>
          <p:nvPr/>
        </p:nvPicPr>
        <p:blipFill>
          <a:blip r:embed="rId3"/>
          <a:stretch>
            <a:fillRect/>
          </a:stretch>
        </p:blipFill>
        <p:spPr>
          <a:xfrm>
            <a:off x="3429000" y="6096000"/>
            <a:ext cx="4838700" cy="1695450"/>
          </a:xfrm>
          <a:prstGeom prst="rect">
            <a:avLst/>
          </a:prstGeom>
        </p:spPr>
      </p:pic>
    </p:spTree>
    <p:extLst>
      <p:ext uri="{BB962C8B-B14F-4D97-AF65-F5344CB8AC3E}">
        <p14:creationId xmlns:p14="http://schemas.microsoft.com/office/powerpoint/2010/main" val="2033569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2E133-DC96-40B5-B364-6549A4F09235}"/>
              </a:ext>
            </a:extLst>
          </p:cNvPr>
          <p:cNvSpPr>
            <a:spLocks noGrp="1"/>
          </p:cNvSpPr>
          <p:nvPr>
            <p:ph type="title"/>
          </p:nvPr>
        </p:nvSpPr>
        <p:spPr/>
        <p:txBody>
          <a:bodyPr>
            <a:normAutofit/>
          </a:bodyPr>
          <a:lstStyle/>
          <a:p>
            <a:pPr algn="l"/>
            <a:r>
              <a:rPr lang="en-IN" dirty="0"/>
              <a:t>Vector</a:t>
            </a:r>
          </a:p>
        </p:txBody>
      </p:sp>
      <p:sp>
        <p:nvSpPr>
          <p:cNvPr id="3" name="Content Placeholder 2">
            <a:extLst>
              <a:ext uri="{FF2B5EF4-FFF2-40B4-BE49-F238E27FC236}">
                <a16:creationId xmlns:a16="http://schemas.microsoft.com/office/drawing/2014/main" id="{556A8A70-47B6-4D17-867F-D6E23E2992A1}"/>
              </a:ext>
            </a:extLst>
          </p:cNvPr>
          <p:cNvSpPr>
            <a:spLocks noGrp="1"/>
          </p:cNvSpPr>
          <p:nvPr>
            <p:ph idx="1"/>
          </p:nvPr>
        </p:nvSpPr>
        <p:spPr/>
        <p:txBody>
          <a:bodyPr>
            <a:normAutofit/>
          </a:bodyPr>
          <a:lstStyle/>
          <a:p>
            <a:r>
              <a:rPr lang="en-US" sz="2400" b="1" dirty="0"/>
              <a:t>Vector</a:t>
            </a:r>
            <a:r>
              <a:rPr lang="en-US" sz="2400" dirty="0"/>
              <a:t> is similar to </a:t>
            </a:r>
            <a:r>
              <a:rPr lang="en-US" sz="2400" b="1" dirty="0" err="1"/>
              <a:t>ArrayList</a:t>
            </a:r>
            <a:r>
              <a:rPr lang="en-US" sz="2400" dirty="0"/>
              <a:t> which represents a dynamic array.</a:t>
            </a:r>
          </a:p>
          <a:p>
            <a:r>
              <a:rPr lang="en-US" sz="2400" dirty="0"/>
              <a:t>There are two differences between </a:t>
            </a:r>
            <a:r>
              <a:rPr lang="en-US" sz="2400" b="1" dirty="0"/>
              <a:t>Vector</a:t>
            </a:r>
            <a:r>
              <a:rPr lang="en-US" sz="2400" dirty="0"/>
              <a:t> and </a:t>
            </a:r>
            <a:r>
              <a:rPr lang="en-US" sz="2400" b="1" dirty="0" err="1"/>
              <a:t>ArrayList</a:t>
            </a:r>
            <a:r>
              <a:rPr lang="en-US" sz="2400" dirty="0"/>
              <a:t>. First, Vector is </a:t>
            </a:r>
            <a:r>
              <a:rPr lang="en-US" sz="2400" b="1" dirty="0"/>
              <a:t>synchronized</a:t>
            </a:r>
            <a:r>
              <a:rPr lang="en-US" sz="2400" dirty="0"/>
              <a:t> while </a:t>
            </a:r>
            <a:r>
              <a:rPr lang="en-US" sz="2400" dirty="0" err="1"/>
              <a:t>ArrayList</a:t>
            </a:r>
            <a:r>
              <a:rPr lang="en-US" sz="2400" dirty="0"/>
              <a:t> is not</a:t>
            </a:r>
          </a:p>
          <a:p>
            <a:r>
              <a:rPr lang="en-US" sz="2400" dirty="0"/>
              <a:t>It contains many legacy methods that are not part of the Collections Framework.</a:t>
            </a:r>
          </a:p>
          <a:p>
            <a:r>
              <a:rPr lang="en-US" sz="2400" dirty="0"/>
              <a:t>Vector implements </a:t>
            </a:r>
            <a:r>
              <a:rPr lang="en-US" sz="2400" dirty="0" err="1"/>
              <a:t>Iterable</a:t>
            </a:r>
            <a:r>
              <a:rPr lang="en-US" sz="2400" dirty="0"/>
              <a:t>. </a:t>
            </a:r>
          </a:p>
          <a:p>
            <a:r>
              <a:rPr lang="en-US" sz="2400" dirty="0"/>
              <a:t>This means that Vector is fully compatible with collections, and a Vector can have its contents iterated by the for-each loop.</a:t>
            </a:r>
          </a:p>
          <a:p>
            <a:endParaRPr lang="en-IN" dirty="0"/>
          </a:p>
        </p:txBody>
      </p:sp>
    </p:spTree>
    <p:extLst>
      <p:ext uri="{BB962C8B-B14F-4D97-AF65-F5344CB8AC3E}">
        <p14:creationId xmlns:p14="http://schemas.microsoft.com/office/powerpoint/2010/main" val="52085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D4E74A-5430-4114-B2E7-F4972596FF2E}"/>
              </a:ext>
            </a:extLst>
          </p:cNvPr>
          <p:cNvSpPr>
            <a:spLocks noGrp="1"/>
          </p:cNvSpPr>
          <p:nvPr>
            <p:ph type="title"/>
          </p:nvPr>
        </p:nvSpPr>
        <p:spPr/>
        <p:txBody>
          <a:bodyPr/>
          <a:lstStyle/>
          <a:p>
            <a:r>
              <a:rPr lang="en-IN" dirty="0"/>
              <a:t>INTRODUCTION</a:t>
            </a:r>
          </a:p>
        </p:txBody>
      </p:sp>
      <p:sp>
        <p:nvSpPr>
          <p:cNvPr id="1048593" name="Text Placeholder 3"/>
          <p:cNvSpPr>
            <a:spLocks noGrp="1"/>
          </p:cNvSpPr>
          <p:nvPr>
            <p:ph idx="1"/>
          </p:nvPr>
        </p:nvSpPr>
        <p:spPr>
          <a:xfrm>
            <a:off x="379200" y="1295400"/>
            <a:ext cx="11345747" cy="4927622"/>
          </a:xfrm>
        </p:spPr>
        <p:txBody>
          <a:bodyPr/>
          <a:lstStyle/>
          <a:p>
            <a:pPr>
              <a:lnSpc>
                <a:spcPct val="120000"/>
              </a:lnSpc>
            </a:pPr>
            <a:r>
              <a:rPr lang="en-US" sz="2500" dirty="0">
                <a:cs typeface="Arial" charset="0"/>
              </a:rPr>
              <a:t>A Collection is a group of objects</a:t>
            </a:r>
          </a:p>
          <a:p>
            <a:pPr>
              <a:lnSpc>
                <a:spcPct val="120000"/>
              </a:lnSpc>
            </a:pPr>
            <a:r>
              <a:rPr lang="en-US" sz="2500" dirty="0">
                <a:cs typeface="Arial" charset="0"/>
              </a:rPr>
              <a:t>Collections framework provide a set of standard utility classes to manage collections</a:t>
            </a:r>
          </a:p>
          <a:p>
            <a:pPr>
              <a:lnSpc>
                <a:spcPct val="120000"/>
              </a:lnSpc>
            </a:pPr>
            <a:r>
              <a:rPr lang="en-US" sz="2500" dirty="0">
                <a:cs typeface="Arial" charset="0"/>
              </a:rPr>
              <a:t>Collection Framework consists of three parts:</a:t>
            </a:r>
          </a:p>
          <a:p>
            <a:pPr lvl="1">
              <a:lnSpc>
                <a:spcPct val="120000"/>
              </a:lnSpc>
              <a:buFont typeface="Arial" charset="0"/>
              <a:buChar char="–"/>
            </a:pPr>
            <a:r>
              <a:rPr lang="en-US" sz="2500" dirty="0"/>
              <a:t>Core Interfaces</a:t>
            </a:r>
          </a:p>
          <a:p>
            <a:pPr lvl="1">
              <a:lnSpc>
                <a:spcPct val="120000"/>
              </a:lnSpc>
              <a:buFont typeface="Arial" charset="0"/>
              <a:buChar char="–"/>
            </a:pPr>
            <a:r>
              <a:rPr lang="en-US" sz="2500" dirty="0"/>
              <a:t>Concrete Implementation</a:t>
            </a:r>
          </a:p>
          <a:p>
            <a:pPr lvl="1">
              <a:lnSpc>
                <a:spcPct val="120000"/>
              </a:lnSpc>
              <a:buFont typeface="Arial" charset="0"/>
              <a:buChar char="–"/>
            </a:pPr>
            <a:r>
              <a:rPr lang="en-US" sz="2500" dirty="0"/>
              <a:t>Algorithms such as searching and sorting</a:t>
            </a:r>
          </a:p>
          <a:p>
            <a:pPr marL="0" indent="0" algn="ctr">
              <a:buNone/>
            </a:pPr>
            <a:endParaRPr lang="en-IN" sz="3600" dirty="0">
              <a:cs typeface="Arial" charset="0"/>
            </a:endParaRPr>
          </a:p>
        </p:txBody>
      </p:sp>
    </p:spTree>
    <p:extLst>
      <p:ext uri="{BB962C8B-B14F-4D97-AF65-F5344CB8AC3E}">
        <p14:creationId xmlns:p14="http://schemas.microsoft.com/office/powerpoint/2010/main" val="2276752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336A-C258-4677-9E8C-836F8F35A813}"/>
              </a:ext>
            </a:extLst>
          </p:cNvPr>
          <p:cNvSpPr>
            <a:spLocks noGrp="1"/>
          </p:cNvSpPr>
          <p:nvPr>
            <p:ph type="title"/>
          </p:nvPr>
        </p:nvSpPr>
        <p:spPr/>
        <p:txBody>
          <a:bodyPr>
            <a:normAutofit/>
          </a:bodyPr>
          <a:lstStyle/>
          <a:p>
            <a:pPr algn="l"/>
            <a:r>
              <a:rPr lang="en-IN" dirty="0"/>
              <a:t>Vector Example</a:t>
            </a:r>
          </a:p>
        </p:txBody>
      </p:sp>
      <p:sp>
        <p:nvSpPr>
          <p:cNvPr id="3" name="Content Placeholder 2">
            <a:extLst>
              <a:ext uri="{FF2B5EF4-FFF2-40B4-BE49-F238E27FC236}">
                <a16:creationId xmlns:a16="http://schemas.microsoft.com/office/drawing/2014/main" id="{A7EDED10-C408-418A-9FDA-DF9F2215F164}"/>
              </a:ext>
            </a:extLst>
          </p:cNvPr>
          <p:cNvSpPr>
            <a:spLocks noGrp="1"/>
          </p:cNvSpPr>
          <p:nvPr>
            <p:ph idx="1"/>
          </p:nvPr>
        </p:nvSpPr>
        <p:spPr/>
        <p:txBody>
          <a:bodyPr>
            <a:normAutofit/>
          </a:bodyPr>
          <a:lstStyle/>
          <a:p>
            <a:pPr marL="0" indent="0">
              <a:buNone/>
            </a:pPr>
            <a:r>
              <a:rPr lang="en-US" sz="2000" dirty="0"/>
              <a:t>     </a:t>
            </a:r>
            <a:endParaRPr lang="en-IN" dirty="0"/>
          </a:p>
        </p:txBody>
      </p:sp>
      <p:pic>
        <p:nvPicPr>
          <p:cNvPr id="4" name="Picture 3">
            <a:extLst>
              <a:ext uri="{FF2B5EF4-FFF2-40B4-BE49-F238E27FC236}">
                <a16:creationId xmlns:a16="http://schemas.microsoft.com/office/drawing/2014/main" id="{4D59D256-3DB4-4D7E-9B08-A107BD49F15E}"/>
              </a:ext>
            </a:extLst>
          </p:cNvPr>
          <p:cNvPicPr>
            <a:picLocks noChangeAspect="1"/>
          </p:cNvPicPr>
          <p:nvPr/>
        </p:nvPicPr>
        <p:blipFill>
          <a:blip r:embed="rId2"/>
          <a:stretch>
            <a:fillRect/>
          </a:stretch>
        </p:blipFill>
        <p:spPr>
          <a:xfrm>
            <a:off x="111289" y="112386"/>
            <a:ext cx="12188227" cy="6364614"/>
          </a:xfrm>
          <a:prstGeom prst="rect">
            <a:avLst/>
          </a:prstGeom>
        </p:spPr>
      </p:pic>
    </p:spTree>
    <p:extLst>
      <p:ext uri="{BB962C8B-B14F-4D97-AF65-F5344CB8AC3E}">
        <p14:creationId xmlns:p14="http://schemas.microsoft.com/office/powerpoint/2010/main" val="3562924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A9882C-E221-43BC-888E-665D5CE6B0B2}"/>
              </a:ext>
            </a:extLst>
          </p:cNvPr>
          <p:cNvSpPr>
            <a:spLocks noGrp="1"/>
          </p:cNvSpPr>
          <p:nvPr>
            <p:ph type="title"/>
          </p:nvPr>
        </p:nvSpPr>
        <p:spPr/>
        <p:txBody>
          <a:bodyPr/>
          <a:lstStyle/>
          <a:p>
            <a:r>
              <a:rPr lang="en-IN" dirty="0"/>
              <a:t>VECTOR OUTPUT</a:t>
            </a:r>
          </a:p>
        </p:txBody>
      </p:sp>
      <p:pic>
        <p:nvPicPr>
          <p:cNvPr id="5" name="Content Placeholder 4">
            <a:extLst>
              <a:ext uri="{FF2B5EF4-FFF2-40B4-BE49-F238E27FC236}">
                <a16:creationId xmlns:a16="http://schemas.microsoft.com/office/drawing/2014/main" id="{06D6538D-FA7F-4807-8796-07AAEE3AEC0E}"/>
              </a:ext>
            </a:extLst>
          </p:cNvPr>
          <p:cNvPicPr>
            <a:picLocks noGrp="1" noChangeAspect="1"/>
          </p:cNvPicPr>
          <p:nvPr>
            <p:ph idx="1"/>
          </p:nvPr>
        </p:nvPicPr>
        <p:blipFill>
          <a:blip r:embed="rId2"/>
          <a:stretch>
            <a:fillRect/>
          </a:stretch>
        </p:blipFill>
        <p:spPr>
          <a:xfrm>
            <a:off x="379200" y="1436687"/>
            <a:ext cx="9069600" cy="2982913"/>
          </a:xfrm>
          <a:prstGeom prst="rect">
            <a:avLst/>
          </a:prstGeom>
        </p:spPr>
      </p:pic>
    </p:spTree>
    <p:extLst>
      <p:ext uri="{BB962C8B-B14F-4D97-AF65-F5344CB8AC3E}">
        <p14:creationId xmlns:p14="http://schemas.microsoft.com/office/powerpoint/2010/main" val="3780927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DBA0-15E8-40F9-A158-06845EA87186}"/>
              </a:ext>
            </a:extLst>
          </p:cNvPr>
          <p:cNvSpPr>
            <a:spLocks noGrp="1"/>
          </p:cNvSpPr>
          <p:nvPr>
            <p:ph type="title"/>
          </p:nvPr>
        </p:nvSpPr>
        <p:spPr/>
        <p:txBody>
          <a:bodyPr/>
          <a:lstStyle/>
          <a:p>
            <a:br>
              <a:rPr lang="en-US" dirty="0"/>
            </a:br>
            <a:r>
              <a:rPr lang="en-US" dirty="0"/>
              <a:t>Queue Interface In Java</a:t>
            </a:r>
            <a:br>
              <a:rPr lang="en-US" dirty="0"/>
            </a:br>
            <a:endParaRPr lang="en-IN" dirty="0"/>
          </a:p>
        </p:txBody>
      </p:sp>
      <p:sp>
        <p:nvSpPr>
          <p:cNvPr id="3" name="Rectangle 2">
            <a:extLst>
              <a:ext uri="{FF2B5EF4-FFF2-40B4-BE49-F238E27FC236}">
                <a16:creationId xmlns:a16="http://schemas.microsoft.com/office/drawing/2014/main" id="{CC0593AB-0BC1-46FE-BF78-83379092B468}"/>
              </a:ext>
            </a:extLst>
          </p:cNvPr>
          <p:cNvSpPr/>
          <p:nvPr/>
        </p:nvSpPr>
        <p:spPr>
          <a:xfrm>
            <a:off x="379200" y="1143000"/>
            <a:ext cx="10477986" cy="3416320"/>
          </a:xfrm>
          <a:prstGeom prst="rect">
            <a:avLst/>
          </a:prstGeom>
        </p:spPr>
        <p:txBody>
          <a:bodyPr wrap="square">
            <a:spAutoFit/>
          </a:bodyPr>
          <a:lstStyle/>
          <a:p>
            <a:r>
              <a:rPr lang="en-US" sz="2400" dirty="0"/>
              <a:t>The </a:t>
            </a:r>
            <a:r>
              <a:rPr lang="en-US" sz="2400" dirty="0" err="1"/>
              <a:t>java.util.Queue</a:t>
            </a:r>
            <a:r>
              <a:rPr lang="en-US" sz="2400" dirty="0"/>
              <a:t> is a subtype of </a:t>
            </a:r>
            <a:r>
              <a:rPr lang="en-US" sz="2400" dirty="0" err="1"/>
              <a:t>java.util.Collection</a:t>
            </a:r>
            <a:r>
              <a:rPr lang="en-US" sz="2400" dirty="0"/>
              <a:t> interface. It is an ordered list of objects with its use limited to inserting elements at the end of list and deleting elements from the start of list i.e. it follows FIFO principle.</a:t>
            </a:r>
          </a:p>
          <a:p>
            <a:br>
              <a:rPr lang="en-US" sz="2400" dirty="0"/>
            </a:br>
            <a:r>
              <a:rPr lang="en-US" sz="2400" dirty="0"/>
              <a:t>Since it is an interface, we need a concrete class during its declaration. There are many ways to initialize a Queue object, most common being-</a:t>
            </a:r>
          </a:p>
          <a:p>
            <a:endParaRPr lang="en-US" sz="2400" dirty="0"/>
          </a:p>
          <a:p>
            <a:pPr>
              <a:buFont typeface="+mj-lt"/>
              <a:buAutoNum type="arabicPeriod"/>
            </a:pPr>
            <a:r>
              <a:rPr lang="en-US" sz="2400" dirty="0"/>
              <a:t>As a Priority Queue</a:t>
            </a:r>
          </a:p>
          <a:p>
            <a:pPr>
              <a:buFont typeface="+mj-lt"/>
              <a:buAutoNum type="arabicPeriod"/>
            </a:pPr>
            <a:r>
              <a:rPr lang="en-US" sz="2400" dirty="0"/>
              <a:t>As a </a:t>
            </a:r>
            <a:r>
              <a:rPr lang="en-US" sz="2400" dirty="0" err="1"/>
              <a:t>LinkedList</a:t>
            </a:r>
            <a:endParaRPr lang="en-US" sz="2400" dirty="0"/>
          </a:p>
        </p:txBody>
      </p:sp>
    </p:spTree>
    <p:extLst>
      <p:ext uri="{BB962C8B-B14F-4D97-AF65-F5344CB8AC3E}">
        <p14:creationId xmlns:p14="http://schemas.microsoft.com/office/powerpoint/2010/main" val="1177951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BC19E-01E7-43E7-A66C-5E9AAFC1D637}"/>
              </a:ext>
            </a:extLst>
          </p:cNvPr>
          <p:cNvSpPr>
            <a:spLocks noGrp="1"/>
          </p:cNvSpPr>
          <p:nvPr>
            <p:ph type="title"/>
          </p:nvPr>
        </p:nvSpPr>
        <p:spPr/>
        <p:txBody>
          <a:bodyPr/>
          <a:lstStyle/>
          <a:p>
            <a:br>
              <a:rPr lang="en-US" dirty="0"/>
            </a:br>
            <a:r>
              <a:rPr lang="en-US" dirty="0"/>
              <a:t>Operations on Queue : </a:t>
            </a:r>
            <a:br>
              <a:rPr lang="en-US" dirty="0"/>
            </a:br>
            <a:endParaRPr lang="en-IN" dirty="0"/>
          </a:p>
        </p:txBody>
      </p:sp>
      <p:sp>
        <p:nvSpPr>
          <p:cNvPr id="3" name="Rectangle 2">
            <a:extLst>
              <a:ext uri="{FF2B5EF4-FFF2-40B4-BE49-F238E27FC236}">
                <a16:creationId xmlns:a16="http://schemas.microsoft.com/office/drawing/2014/main" id="{542E12FD-93C4-4B2A-B3D8-16BDCC01B7A4}"/>
              </a:ext>
            </a:extLst>
          </p:cNvPr>
          <p:cNvSpPr/>
          <p:nvPr/>
        </p:nvSpPr>
        <p:spPr>
          <a:xfrm>
            <a:off x="228600" y="1219200"/>
            <a:ext cx="11277600" cy="5262979"/>
          </a:xfrm>
          <a:prstGeom prst="rect">
            <a:avLst/>
          </a:prstGeom>
        </p:spPr>
        <p:txBody>
          <a:bodyPr wrap="square">
            <a:spAutoFit/>
          </a:bodyPr>
          <a:lstStyle/>
          <a:p>
            <a:pPr>
              <a:buFont typeface="Arial" panose="020B0604020202020204" pitchFamily="34" charset="0"/>
              <a:buChar char="•"/>
            </a:pPr>
            <a:r>
              <a:rPr lang="en-US" sz="2400" b="1" dirty="0"/>
              <a:t>Add()-</a:t>
            </a:r>
            <a:r>
              <a:rPr lang="en-US" sz="2400" dirty="0"/>
              <a:t>Adds an element at the tail of queue. More specifically, at the last of </a:t>
            </a:r>
            <a:r>
              <a:rPr lang="en-US" sz="2400" dirty="0" err="1"/>
              <a:t>linkedlist</a:t>
            </a:r>
            <a:r>
              <a:rPr lang="en-US" sz="2400" dirty="0"/>
              <a:t> if it is used, or according to the priority in case of priority queue implementation.</a:t>
            </a:r>
          </a:p>
          <a:p>
            <a:pPr>
              <a:buFont typeface="Arial" panose="020B0604020202020204" pitchFamily="34" charset="0"/>
              <a:buChar char="•"/>
            </a:pPr>
            <a:endParaRPr lang="en-US" sz="2400" dirty="0"/>
          </a:p>
          <a:p>
            <a:pPr>
              <a:buFont typeface="Arial" panose="020B0604020202020204" pitchFamily="34" charset="0"/>
              <a:buChar char="•"/>
            </a:pPr>
            <a:r>
              <a:rPr lang="en-US" sz="2400" b="1" dirty="0"/>
              <a:t>peek()-</a:t>
            </a:r>
            <a:r>
              <a:rPr lang="en-US" sz="2400" dirty="0"/>
              <a:t>To view the head of queue without removing it. Returns null if queue is empty.</a:t>
            </a:r>
          </a:p>
          <a:p>
            <a:pPr>
              <a:buFont typeface="Arial" panose="020B0604020202020204" pitchFamily="34" charset="0"/>
              <a:buChar char="•"/>
            </a:pPr>
            <a:endParaRPr lang="en-US" sz="2400" dirty="0"/>
          </a:p>
          <a:p>
            <a:pPr>
              <a:buFont typeface="Arial" panose="020B0604020202020204" pitchFamily="34" charset="0"/>
              <a:buChar char="•"/>
            </a:pPr>
            <a:r>
              <a:rPr lang="en-US" sz="2400" b="1" dirty="0"/>
              <a:t>element()-</a:t>
            </a:r>
            <a:r>
              <a:rPr lang="en-US" sz="2400" dirty="0"/>
              <a:t>Similar to peek(). Throws </a:t>
            </a:r>
            <a:r>
              <a:rPr lang="en-US" sz="2400" dirty="0" err="1"/>
              <a:t>NoSuchElementException</a:t>
            </a:r>
            <a:r>
              <a:rPr lang="en-US" sz="2400" dirty="0"/>
              <a:t> if queue is empty.</a:t>
            </a:r>
          </a:p>
          <a:p>
            <a:pPr>
              <a:buFont typeface="Arial" panose="020B0604020202020204" pitchFamily="34" charset="0"/>
              <a:buChar char="•"/>
            </a:pPr>
            <a:endParaRPr lang="en-US" sz="2400" dirty="0"/>
          </a:p>
          <a:p>
            <a:pPr>
              <a:buFont typeface="Arial" panose="020B0604020202020204" pitchFamily="34" charset="0"/>
              <a:buChar char="•"/>
            </a:pPr>
            <a:r>
              <a:rPr lang="en-US" sz="2400" b="1" dirty="0"/>
              <a:t>remove()-</a:t>
            </a:r>
            <a:r>
              <a:rPr lang="en-US" sz="2400" dirty="0"/>
              <a:t>Removes and returns the head of the queue. Throws </a:t>
            </a:r>
            <a:r>
              <a:rPr lang="en-US" sz="2400" dirty="0" err="1"/>
              <a:t>NoSuchElementException</a:t>
            </a:r>
            <a:r>
              <a:rPr lang="en-US" sz="2400" dirty="0"/>
              <a:t> when queue is empty.</a:t>
            </a:r>
          </a:p>
          <a:p>
            <a:pPr>
              <a:buFont typeface="Arial" panose="020B0604020202020204" pitchFamily="34" charset="0"/>
              <a:buChar char="•"/>
            </a:pPr>
            <a:endParaRPr lang="en-US" sz="2400" dirty="0"/>
          </a:p>
          <a:p>
            <a:pPr>
              <a:buFont typeface="Arial" panose="020B0604020202020204" pitchFamily="34" charset="0"/>
              <a:buChar char="•"/>
            </a:pPr>
            <a:r>
              <a:rPr lang="en-US" sz="2400" b="1" dirty="0"/>
              <a:t>poll()-</a:t>
            </a:r>
            <a:r>
              <a:rPr lang="en-US" sz="2400" dirty="0"/>
              <a:t>Removes and returns the head of the queue. Returns null if queue is empty</a:t>
            </a:r>
          </a:p>
        </p:txBody>
      </p:sp>
    </p:spTree>
    <p:extLst>
      <p:ext uri="{BB962C8B-B14F-4D97-AF65-F5344CB8AC3E}">
        <p14:creationId xmlns:p14="http://schemas.microsoft.com/office/powerpoint/2010/main" val="2071797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9661-2093-40FA-8CDA-77534D3CD8AC}"/>
              </a:ext>
            </a:extLst>
          </p:cNvPr>
          <p:cNvSpPr>
            <a:spLocks noGrp="1"/>
          </p:cNvSpPr>
          <p:nvPr>
            <p:ph type="title"/>
          </p:nvPr>
        </p:nvSpPr>
        <p:spPr/>
        <p:txBody>
          <a:bodyPr/>
          <a:lstStyle/>
          <a:p>
            <a:r>
              <a:rPr lang="en-IN" dirty="0"/>
              <a:t>Example</a:t>
            </a:r>
          </a:p>
        </p:txBody>
      </p:sp>
      <p:pic>
        <p:nvPicPr>
          <p:cNvPr id="3" name="Picture 2">
            <a:extLst>
              <a:ext uri="{FF2B5EF4-FFF2-40B4-BE49-F238E27FC236}">
                <a16:creationId xmlns:a16="http://schemas.microsoft.com/office/drawing/2014/main" id="{683D9996-EC23-4130-B246-20CC3428D83F}"/>
              </a:ext>
            </a:extLst>
          </p:cNvPr>
          <p:cNvPicPr>
            <a:picLocks noChangeAspect="1"/>
          </p:cNvPicPr>
          <p:nvPr/>
        </p:nvPicPr>
        <p:blipFill>
          <a:blip r:embed="rId2"/>
          <a:stretch>
            <a:fillRect/>
          </a:stretch>
        </p:blipFill>
        <p:spPr>
          <a:xfrm>
            <a:off x="152400" y="1174422"/>
            <a:ext cx="8002800" cy="5683578"/>
          </a:xfrm>
          <a:prstGeom prst="rect">
            <a:avLst/>
          </a:prstGeom>
        </p:spPr>
      </p:pic>
      <p:pic>
        <p:nvPicPr>
          <p:cNvPr id="4" name="Picture 3">
            <a:extLst>
              <a:ext uri="{FF2B5EF4-FFF2-40B4-BE49-F238E27FC236}">
                <a16:creationId xmlns:a16="http://schemas.microsoft.com/office/drawing/2014/main" id="{FBB4BACC-C15F-4753-ADBA-612B86DA496C}"/>
              </a:ext>
            </a:extLst>
          </p:cNvPr>
          <p:cNvPicPr>
            <a:picLocks noChangeAspect="1"/>
          </p:cNvPicPr>
          <p:nvPr/>
        </p:nvPicPr>
        <p:blipFill>
          <a:blip r:embed="rId3"/>
          <a:stretch>
            <a:fillRect/>
          </a:stretch>
        </p:blipFill>
        <p:spPr>
          <a:xfrm>
            <a:off x="8382000" y="2362200"/>
            <a:ext cx="2971800" cy="2087946"/>
          </a:xfrm>
          <a:prstGeom prst="rect">
            <a:avLst/>
          </a:prstGeom>
        </p:spPr>
      </p:pic>
    </p:spTree>
    <p:extLst>
      <p:ext uri="{BB962C8B-B14F-4D97-AF65-F5344CB8AC3E}">
        <p14:creationId xmlns:p14="http://schemas.microsoft.com/office/powerpoint/2010/main" val="3282030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E602-17B0-4077-99BD-193F0A94D883}"/>
              </a:ext>
            </a:extLst>
          </p:cNvPr>
          <p:cNvSpPr>
            <a:spLocks noGrp="1"/>
          </p:cNvSpPr>
          <p:nvPr>
            <p:ph type="title"/>
          </p:nvPr>
        </p:nvSpPr>
        <p:spPr/>
        <p:txBody>
          <a:bodyPr>
            <a:normAutofit/>
          </a:bodyPr>
          <a:lstStyle/>
          <a:p>
            <a:pPr algn="l"/>
            <a:r>
              <a:rPr lang="en-IN" dirty="0" err="1"/>
              <a:t>Hashtable</a:t>
            </a:r>
            <a:endParaRPr lang="en-IN" dirty="0"/>
          </a:p>
        </p:txBody>
      </p:sp>
      <p:sp>
        <p:nvSpPr>
          <p:cNvPr id="3" name="Content Placeholder 2">
            <a:extLst>
              <a:ext uri="{FF2B5EF4-FFF2-40B4-BE49-F238E27FC236}">
                <a16:creationId xmlns:a16="http://schemas.microsoft.com/office/drawing/2014/main" id="{9C355064-6F89-4B83-8A78-AD163D24577F}"/>
              </a:ext>
            </a:extLst>
          </p:cNvPr>
          <p:cNvSpPr>
            <a:spLocks noGrp="1"/>
          </p:cNvSpPr>
          <p:nvPr>
            <p:ph idx="1"/>
          </p:nvPr>
        </p:nvSpPr>
        <p:spPr/>
        <p:txBody>
          <a:bodyPr/>
          <a:lstStyle/>
          <a:p>
            <a:r>
              <a:rPr lang="en-US" sz="2400" dirty="0"/>
              <a:t>A </a:t>
            </a:r>
            <a:r>
              <a:rPr lang="en-US" sz="2400" dirty="0" err="1"/>
              <a:t>HashTable</a:t>
            </a:r>
            <a:r>
              <a:rPr lang="en-US" sz="2400" dirty="0"/>
              <a:t> is an array of list. Each list is known as a bucket. The position of bucket is identified by calling the </a:t>
            </a:r>
            <a:r>
              <a:rPr lang="en-US" sz="2400" dirty="0" err="1"/>
              <a:t>hashcode</a:t>
            </a:r>
            <a:r>
              <a:rPr lang="en-US" sz="2400" dirty="0"/>
              <a:t>() method. A </a:t>
            </a:r>
            <a:r>
              <a:rPr lang="en-US" sz="2400" dirty="0" err="1"/>
              <a:t>Hashtable</a:t>
            </a:r>
            <a:r>
              <a:rPr lang="en-US" sz="2400" dirty="0"/>
              <a:t> contains values based on the key.</a:t>
            </a:r>
          </a:p>
          <a:p>
            <a:r>
              <a:rPr lang="en-US" sz="2400" dirty="0"/>
              <a:t>It contains only unique keys.</a:t>
            </a:r>
          </a:p>
          <a:p>
            <a:r>
              <a:rPr lang="en-US" sz="2400" dirty="0"/>
              <a:t>It may have not have any null key or value.</a:t>
            </a:r>
          </a:p>
          <a:p>
            <a:r>
              <a:rPr lang="en-US" sz="2400" dirty="0"/>
              <a:t>It is </a:t>
            </a:r>
            <a:r>
              <a:rPr lang="en-US" sz="2400" b="1" dirty="0"/>
              <a:t>synchronized</a:t>
            </a:r>
            <a:r>
              <a:rPr lang="en-US" sz="2400" dirty="0"/>
              <a:t>.</a:t>
            </a:r>
          </a:p>
          <a:p>
            <a:endParaRPr lang="en-IN" dirty="0"/>
          </a:p>
        </p:txBody>
      </p:sp>
    </p:spTree>
    <p:extLst>
      <p:ext uri="{BB962C8B-B14F-4D97-AF65-F5344CB8AC3E}">
        <p14:creationId xmlns:p14="http://schemas.microsoft.com/office/powerpoint/2010/main" val="1270112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7798-DB53-4D55-82B7-05B0BFF44939}"/>
              </a:ext>
            </a:extLst>
          </p:cNvPr>
          <p:cNvSpPr>
            <a:spLocks noGrp="1"/>
          </p:cNvSpPr>
          <p:nvPr>
            <p:ph type="title"/>
          </p:nvPr>
        </p:nvSpPr>
        <p:spPr/>
        <p:txBody>
          <a:bodyPr>
            <a:normAutofit/>
          </a:bodyPr>
          <a:lstStyle/>
          <a:p>
            <a:pPr algn="l"/>
            <a:r>
              <a:rPr lang="en-IN" dirty="0" err="1"/>
              <a:t>HashTable</a:t>
            </a:r>
            <a:r>
              <a:rPr lang="en-IN" dirty="0"/>
              <a:t> Example</a:t>
            </a:r>
          </a:p>
        </p:txBody>
      </p:sp>
      <p:sp>
        <p:nvSpPr>
          <p:cNvPr id="3" name="Content Placeholder 2">
            <a:extLst>
              <a:ext uri="{FF2B5EF4-FFF2-40B4-BE49-F238E27FC236}">
                <a16:creationId xmlns:a16="http://schemas.microsoft.com/office/drawing/2014/main" id="{C64121C8-6699-470D-8EEF-EA107EBFC392}"/>
              </a:ext>
            </a:extLst>
          </p:cNvPr>
          <p:cNvSpPr>
            <a:spLocks noGrp="1"/>
          </p:cNvSpPr>
          <p:nvPr>
            <p:ph idx="1"/>
          </p:nvPr>
        </p:nvSpPr>
        <p:spPr/>
        <p:txBody>
          <a:bodyPr>
            <a:normAutofit/>
          </a:bodyPr>
          <a:lstStyle/>
          <a:p>
            <a:pPr marL="0" indent="0">
              <a:buNone/>
            </a:pPr>
            <a:endParaRPr lang="en-IN" sz="2000" dirty="0"/>
          </a:p>
          <a:p>
            <a:pPr marL="0" indent="0">
              <a:buNone/>
            </a:pPr>
            <a:r>
              <a:rPr lang="en-IN" dirty="0"/>
              <a:t>      </a:t>
            </a:r>
          </a:p>
        </p:txBody>
      </p:sp>
      <p:pic>
        <p:nvPicPr>
          <p:cNvPr id="10" name="Picture 9">
            <a:extLst>
              <a:ext uri="{FF2B5EF4-FFF2-40B4-BE49-F238E27FC236}">
                <a16:creationId xmlns:a16="http://schemas.microsoft.com/office/drawing/2014/main" id="{347A7110-0C90-476E-919B-82D04F7ED4C4}"/>
              </a:ext>
            </a:extLst>
          </p:cNvPr>
          <p:cNvPicPr>
            <a:picLocks noChangeAspect="1"/>
          </p:cNvPicPr>
          <p:nvPr/>
        </p:nvPicPr>
        <p:blipFill>
          <a:blip r:embed="rId2"/>
          <a:stretch>
            <a:fillRect/>
          </a:stretch>
        </p:blipFill>
        <p:spPr>
          <a:xfrm>
            <a:off x="379199" y="4580390"/>
            <a:ext cx="7667625" cy="1133475"/>
          </a:xfrm>
          <a:prstGeom prst="rect">
            <a:avLst/>
          </a:prstGeom>
        </p:spPr>
      </p:pic>
      <p:pic>
        <p:nvPicPr>
          <p:cNvPr id="4" name="Picture 3">
            <a:extLst>
              <a:ext uri="{FF2B5EF4-FFF2-40B4-BE49-F238E27FC236}">
                <a16:creationId xmlns:a16="http://schemas.microsoft.com/office/drawing/2014/main" id="{E3320EB9-D26D-4194-B681-FDDE1E97BA4B}"/>
              </a:ext>
            </a:extLst>
          </p:cNvPr>
          <p:cNvPicPr>
            <a:picLocks noChangeAspect="1"/>
          </p:cNvPicPr>
          <p:nvPr/>
        </p:nvPicPr>
        <p:blipFill>
          <a:blip r:embed="rId3"/>
          <a:stretch>
            <a:fillRect/>
          </a:stretch>
        </p:blipFill>
        <p:spPr>
          <a:xfrm>
            <a:off x="379200" y="1293802"/>
            <a:ext cx="11153696" cy="3286588"/>
          </a:xfrm>
          <a:prstGeom prst="rect">
            <a:avLst/>
          </a:prstGeom>
        </p:spPr>
      </p:pic>
      <p:sp>
        <p:nvSpPr>
          <p:cNvPr id="5" name="TextBox 4">
            <a:extLst>
              <a:ext uri="{FF2B5EF4-FFF2-40B4-BE49-F238E27FC236}">
                <a16:creationId xmlns:a16="http://schemas.microsoft.com/office/drawing/2014/main" id="{37C41576-C8D1-461E-93AA-A52173AE89F1}"/>
              </a:ext>
            </a:extLst>
          </p:cNvPr>
          <p:cNvSpPr txBox="1"/>
          <p:nvPr/>
        </p:nvSpPr>
        <p:spPr>
          <a:xfrm>
            <a:off x="379200" y="4112504"/>
            <a:ext cx="23640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803610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B6B3-34AD-4CF3-B5A3-8A61776ACECF}"/>
              </a:ext>
            </a:extLst>
          </p:cNvPr>
          <p:cNvSpPr>
            <a:spLocks noGrp="1"/>
          </p:cNvSpPr>
          <p:nvPr>
            <p:ph type="title"/>
          </p:nvPr>
        </p:nvSpPr>
        <p:spPr/>
        <p:txBody>
          <a:bodyPr/>
          <a:lstStyle/>
          <a:p>
            <a:r>
              <a:rPr lang="en-IN" dirty="0"/>
              <a:t>Properties class in Java</a:t>
            </a:r>
          </a:p>
        </p:txBody>
      </p:sp>
      <p:sp>
        <p:nvSpPr>
          <p:cNvPr id="3" name="Rectangle 2">
            <a:extLst>
              <a:ext uri="{FF2B5EF4-FFF2-40B4-BE49-F238E27FC236}">
                <a16:creationId xmlns:a16="http://schemas.microsoft.com/office/drawing/2014/main" id="{A2A0E5BF-FE67-4936-82C8-45BF4BA77BD6}"/>
              </a:ext>
            </a:extLst>
          </p:cNvPr>
          <p:cNvSpPr/>
          <p:nvPr/>
        </p:nvSpPr>
        <p:spPr>
          <a:xfrm>
            <a:off x="379200" y="1212574"/>
            <a:ext cx="10212600" cy="3416320"/>
          </a:xfrm>
          <a:prstGeom prst="rect">
            <a:avLst/>
          </a:prstGeom>
        </p:spPr>
        <p:txBody>
          <a:bodyPr wrap="square">
            <a:spAutoFit/>
          </a:bodyPr>
          <a:lstStyle/>
          <a:p>
            <a:pPr marL="342900" indent="-342900">
              <a:buFont typeface="Arial" panose="020B0604020202020204" pitchFamily="34" charset="0"/>
              <a:buChar char="•"/>
            </a:pPr>
            <a:r>
              <a:rPr lang="en-US" sz="2400" dirty="0"/>
              <a:t>The </a:t>
            </a:r>
            <a:r>
              <a:rPr lang="en-US" sz="2400" b="1" dirty="0"/>
              <a:t>properties</a:t>
            </a:r>
            <a:r>
              <a:rPr lang="en-US" sz="2400" dirty="0"/>
              <a:t> object contains key and value pair both as a string. The </a:t>
            </a:r>
            <a:r>
              <a:rPr lang="en-US" sz="2400" dirty="0" err="1"/>
              <a:t>java.util.Properties</a:t>
            </a:r>
            <a:r>
              <a:rPr lang="en-US" sz="2400" dirty="0"/>
              <a:t> class is the subclass of </a:t>
            </a:r>
            <a:r>
              <a:rPr lang="en-US" sz="2400" dirty="0" err="1"/>
              <a:t>Hashtable</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can be used to get property value based on the property key.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Properties class provides methods to get data from properties file and store data into properties file. Moreover, it can be used to get properties of system.</a:t>
            </a:r>
          </a:p>
          <a:p>
            <a:pPr marL="342900" indent="-342900">
              <a:buFont typeface="Arial" panose="020B0604020202020204" pitchFamily="34" charset="0"/>
              <a:buChar char="•"/>
            </a:pPr>
            <a:endParaRPr lang="en-US" sz="2400" dirty="0">
              <a:effectLst/>
            </a:endParaRPr>
          </a:p>
        </p:txBody>
      </p:sp>
    </p:spTree>
    <p:extLst>
      <p:ext uri="{BB962C8B-B14F-4D97-AF65-F5344CB8AC3E}">
        <p14:creationId xmlns:p14="http://schemas.microsoft.com/office/powerpoint/2010/main" val="1105979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EDD14-51EF-40DC-BFFB-DED706415834}"/>
              </a:ext>
            </a:extLst>
          </p:cNvPr>
          <p:cNvSpPr>
            <a:spLocks noGrp="1"/>
          </p:cNvSpPr>
          <p:nvPr>
            <p:ph type="title"/>
          </p:nvPr>
        </p:nvSpPr>
        <p:spPr/>
        <p:txBody>
          <a:bodyPr/>
          <a:lstStyle/>
          <a:p>
            <a:r>
              <a:rPr lang="en-IN" dirty="0"/>
              <a:t>Properties class in Java</a:t>
            </a:r>
          </a:p>
        </p:txBody>
      </p:sp>
      <p:pic>
        <p:nvPicPr>
          <p:cNvPr id="3" name="Picture 2">
            <a:extLst>
              <a:ext uri="{FF2B5EF4-FFF2-40B4-BE49-F238E27FC236}">
                <a16:creationId xmlns:a16="http://schemas.microsoft.com/office/drawing/2014/main" id="{20E0E7B3-08F7-44CB-8E26-9D07CD1BFE39}"/>
              </a:ext>
            </a:extLst>
          </p:cNvPr>
          <p:cNvPicPr>
            <a:picLocks noChangeAspect="1"/>
          </p:cNvPicPr>
          <p:nvPr/>
        </p:nvPicPr>
        <p:blipFill>
          <a:blip r:embed="rId2"/>
          <a:stretch>
            <a:fillRect/>
          </a:stretch>
        </p:blipFill>
        <p:spPr>
          <a:xfrm>
            <a:off x="409017" y="1371600"/>
            <a:ext cx="11242450" cy="4495800"/>
          </a:xfrm>
          <a:prstGeom prst="rect">
            <a:avLst/>
          </a:prstGeom>
        </p:spPr>
      </p:pic>
      <p:sp>
        <p:nvSpPr>
          <p:cNvPr id="4" name="Rectangle 3">
            <a:extLst>
              <a:ext uri="{FF2B5EF4-FFF2-40B4-BE49-F238E27FC236}">
                <a16:creationId xmlns:a16="http://schemas.microsoft.com/office/drawing/2014/main" id="{4DA9980E-6D5B-4370-98C8-EB7D7F132913}"/>
              </a:ext>
            </a:extLst>
          </p:cNvPr>
          <p:cNvSpPr/>
          <p:nvPr/>
        </p:nvSpPr>
        <p:spPr>
          <a:xfrm>
            <a:off x="3827493" y="5401280"/>
            <a:ext cx="3581400" cy="1200329"/>
          </a:xfrm>
          <a:prstGeom prst="rect">
            <a:avLst/>
          </a:prstGeom>
        </p:spPr>
        <p:txBody>
          <a:bodyPr wrap="square">
            <a:spAutoFit/>
          </a:bodyPr>
          <a:lstStyle/>
          <a:p>
            <a:r>
              <a:rPr lang="nb-NO" sz="2400" b="1" dirty="0"/>
              <a:t>db.properties</a:t>
            </a:r>
            <a:r>
              <a:rPr lang="nb-NO" sz="2400" dirty="0"/>
              <a:t> </a:t>
            </a:r>
          </a:p>
          <a:p>
            <a:r>
              <a:rPr lang="nb-NO" sz="2400" dirty="0"/>
              <a:t>user=system  </a:t>
            </a:r>
          </a:p>
          <a:p>
            <a:r>
              <a:rPr lang="nb-NO" sz="2400" dirty="0"/>
              <a:t>password=oracle </a:t>
            </a:r>
            <a:r>
              <a:rPr lang="nb-NO" sz="2400" dirty="0">
                <a:solidFill>
                  <a:srgbClr val="646464"/>
                </a:solidFill>
              </a:rPr>
              <a:t> </a:t>
            </a:r>
            <a:endParaRPr lang="nb-NO" sz="2400" dirty="0">
              <a:solidFill>
                <a:srgbClr val="646464"/>
              </a:solidFill>
              <a:effectLst/>
            </a:endParaRPr>
          </a:p>
        </p:txBody>
      </p:sp>
      <p:sp>
        <p:nvSpPr>
          <p:cNvPr id="6" name="Rectangle 5">
            <a:extLst>
              <a:ext uri="{FF2B5EF4-FFF2-40B4-BE49-F238E27FC236}">
                <a16:creationId xmlns:a16="http://schemas.microsoft.com/office/drawing/2014/main" id="{A2E6B030-18EC-4F11-9ADD-7080EDC51ED0}"/>
              </a:ext>
            </a:extLst>
          </p:cNvPr>
          <p:cNvSpPr/>
          <p:nvPr/>
        </p:nvSpPr>
        <p:spPr>
          <a:xfrm>
            <a:off x="9598986" y="5585945"/>
            <a:ext cx="2516400" cy="830997"/>
          </a:xfrm>
          <a:prstGeom prst="rect">
            <a:avLst/>
          </a:prstGeom>
        </p:spPr>
        <p:txBody>
          <a:bodyPr wrap="square">
            <a:spAutoFit/>
          </a:bodyPr>
          <a:lstStyle/>
          <a:p>
            <a:r>
              <a:rPr lang="en-IN" sz="2400" dirty="0" err="1"/>
              <a:t>Output:system</a:t>
            </a:r>
            <a:endParaRPr lang="en-IN" sz="2400" dirty="0"/>
          </a:p>
          <a:p>
            <a:r>
              <a:rPr lang="en-IN" sz="2400" dirty="0"/>
              <a:t>       oracle</a:t>
            </a:r>
          </a:p>
        </p:txBody>
      </p:sp>
    </p:spTree>
    <p:extLst>
      <p:ext uri="{BB962C8B-B14F-4D97-AF65-F5344CB8AC3E}">
        <p14:creationId xmlns:p14="http://schemas.microsoft.com/office/powerpoint/2010/main" val="154478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D57F-8C60-4A0B-8812-8D52AFD8AC76}"/>
              </a:ext>
            </a:extLst>
          </p:cNvPr>
          <p:cNvSpPr>
            <a:spLocks noGrp="1"/>
          </p:cNvSpPr>
          <p:nvPr>
            <p:ph type="title"/>
          </p:nvPr>
        </p:nvSpPr>
        <p:spPr/>
        <p:txBody>
          <a:bodyPr/>
          <a:lstStyle/>
          <a:p>
            <a:pPr algn="l"/>
            <a:r>
              <a:rPr lang="en-US" dirty="0"/>
              <a:t>Enumeration</a:t>
            </a:r>
            <a:endParaRPr lang="en-IN" dirty="0"/>
          </a:p>
        </p:txBody>
      </p:sp>
      <p:sp>
        <p:nvSpPr>
          <p:cNvPr id="3" name="Content Placeholder 2">
            <a:extLst>
              <a:ext uri="{FF2B5EF4-FFF2-40B4-BE49-F238E27FC236}">
                <a16:creationId xmlns:a16="http://schemas.microsoft.com/office/drawing/2014/main" id="{BD210A54-DEBA-4813-B3D5-7D7B553C1C36}"/>
              </a:ext>
            </a:extLst>
          </p:cNvPr>
          <p:cNvSpPr>
            <a:spLocks noGrp="1"/>
          </p:cNvSpPr>
          <p:nvPr>
            <p:ph idx="1"/>
          </p:nvPr>
        </p:nvSpPr>
        <p:spPr/>
        <p:txBody>
          <a:bodyPr>
            <a:normAutofit/>
          </a:bodyPr>
          <a:lstStyle/>
          <a:p>
            <a:r>
              <a:rPr lang="en-US" sz="2400" dirty="0"/>
              <a:t>Enumeration is an interface in java which allows you to iterate or obtain one element at a time of collection.</a:t>
            </a:r>
          </a:p>
          <a:p>
            <a:r>
              <a:rPr lang="en-US" sz="2400" dirty="0"/>
              <a:t> Enumeration can generate one element at a time, it is used for collection of unknown size. Traversing element of collection is done only once per creation.</a:t>
            </a:r>
            <a:endParaRPr lang="en-IN" sz="2400" dirty="0"/>
          </a:p>
          <a:p>
            <a:pPr marL="0" indent="0">
              <a:buNone/>
            </a:pPr>
            <a:r>
              <a:rPr lang="en-US" sz="2400" dirty="0"/>
              <a:t>Enumeration has two methods they are as follows :</a:t>
            </a:r>
          </a:p>
          <a:p>
            <a:r>
              <a:rPr lang="en-US" sz="2400" b="1" dirty="0" err="1"/>
              <a:t>boolean</a:t>
            </a:r>
            <a:r>
              <a:rPr lang="en-US" sz="2400" b="1" dirty="0"/>
              <a:t> </a:t>
            </a:r>
            <a:r>
              <a:rPr lang="en-US" sz="2400" b="1" dirty="0" err="1"/>
              <a:t>hasMoreElement</a:t>
            </a:r>
            <a:r>
              <a:rPr lang="en-US" sz="2400" b="1" dirty="0"/>
              <a:t>() </a:t>
            </a:r>
            <a:r>
              <a:rPr lang="en-US" sz="2400" dirty="0"/>
              <a:t>: Returns true if collection has more element otherwise returns false when all element are traversed.</a:t>
            </a:r>
          </a:p>
          <a:p>
            <a:r>
              <a:rPr lang="en-US" sz="2400" b="1" dirty="0"/>
              <a:t>Object </a:t>
            </a:r>
            <a:r>
              <a:rPr lang="en-US" sz="2400" b="1" dirty="0" err="1"/>
              <a:t>nextElement</a:t>
            </a:r>
            <a:r>
              <a:rPr lang="en-US" sz="2400" b="1" dirty="0"/>
              <a:t>()</a:t>
            </a:r>
            <a:r>
              <a:rPr lang="en-US" sz="2400" dirty="0"/>
              <a:t> : Return the next element in the collection.</a:t>
            </a:r>
          </a:p>
        </p:txBody>
      </p:sp>
    </p:spTree>
    <p:extLst>
      <p:ext uri="{BB962C8B-B14F-4D97-AF65-F5344CB8AC3E}">
        <p14:creationId xmlns:p14="http://schemas.microsoft.com/office/powerpoint/2010/main" val="122961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31D1D8-C2B1-49D2-874B-A058090490C1}"/>
              </a:ext>
            </a:extLst>
          </p:cNvPr>
          <p:cNvSpPr>
            <a:spLocks noGrp="1"/>
          </p:cNvSpPr>
          <p:nvPr>
            <p:ph type="title"/>
          </p:nvPr>
        </p:nvSpPr>
        <p:spPr/>
        <p:txBody>
          <a:bodyPr/>
          <a:lstStyle/>
          <a:p>
            <a:r>
              <a:rPr lang="en-IN" dirty="0"/>
              <a:t>Advantages of collection</a:t>
            </a:r>
          </a:p>
        </p:txBody>
      </p:sp>
      <p:sp>
        <p:nvSpPr>
          <p:cNvPr id="1048602" name="Text Placeholder 7"/>
          <p:cNvSpPr>
            <a:spLocks noGrp="1"/>
          </p:cNvSpPr>
          <p:nvPr>
            <p:ph idx="1"/>
          </p:nvPr>
        </p:nvSpPr>
        <p:spPr/>
        <p:txBody>
          <a:bodyPr>
            <a:normAutofit fontScale="95000"/>
          </a:bodyPr>
          <a:lstStyle/>
          <a:p>
            <a:pPr eaLnBrk="1" hangingPunct="1">
              <a:lnSpc>
                <a:spcPct val="120000"/>
              </a:lnSpc>
            </a:pPr>
            <a:r>
              <a:rPr sz="2500" dirty="0">
                <a:cs typeface="Arial" charset="0"/>
              </a:rPr>
              <a:t>Reduces</a:t>
            </a:r>
            <a:r>
              <a:rPr lang="en-US" sz="2500" dirty="0">
                <a:cs typeface="Arial" charset="0"/>
              </a:rPr>
              <a:t> </a:t>
            </a:r>
            <a:r>
              <a:rPr sz="2500" dirty="0">
                <a:cs typeface="Arial" charset="0"/>
              </a:rPr>
              <a:t>programming</a:t>
            </a:r>
            <a:r>
              <a:rPr lang="en-US" sz="2500" dirty="0">
                <a:cs typeface="Arial" charset="0"/>
              </a:rPr>
              <a:t> </a:t>
            </a:r>
            <a:r>
              <a:rPr sz="2500" dirty="0">
                <a:cs typeface="Arial" charset="0"/>
              </a:rPr>
              <a:t>effort</a:t>
            </a:r>
            <a:r>
              <a:rPr lang="en-US" sz="2500" dirty="0">
                <a:cs typeface="Arial" charset="0"/>
              </a:rPr>
              <a:t> </a:t>
            </a:r>
            <a:endParaRPr sz="2500" dirty="0">
              <a:cs typeface="Arial" charset="0"/>
            </a:endParaRPr>
          </a:p>
          <a:p>
            <a:pPr eaLnBrk="1" hangingPunct="1">
              <a:lnSpc>
                <a:spcPct val="120000"/>
              </a:lnSpc>
            </a:pPr>
            <a:r>
              <a:rPr sz="2500" dirty="0">
                <a:cs typeface="Arial" charset="0"/>
              </a:rPr>
              <a:t>Increases</a:t>
            </a:r>
            <a:r>
              <a:rPr lang="en-US" sz="2500" dirty="0">
                <a:cs typeface="Arial" charset="0"/>
              </a:rPr>
              <a:t> </a:t>
            </a:r>
            <a:r>
              <a:rPr sz="2500" dirty="0">
                <a:cs typeface="Arial" charset="0"/>
              </a:rPr>
              <a:t>performance</a:t>
            </a:r>
            <a:r>
              <a:rPr lang="en-US" sz="2500" dirty="0">
                <a:cs typeface="Arial" charset="0"/>
              </a:rPr>
              <a:t> </a:t>
            </a:r>
            <a:endParaRPr sz="2500" dirty="0">
              <a:cs typeface="Arial" charset="0"/>
            </a:endParaRPr>
          </a:p>
          <a:p>
            <a:pPr eaLnBrk="1" hangingPunct="1">
              <a:lnSpc>
                <a:spcPct val="120000"/>
              </a:lnSpc>
            </a:pPr>
            <a:r>
              <a:rPr sz="2500" dirty="0">
                <a:cs typeface="Arial" charset="0"/>
              </a:rPr>
              <a:t>Provides</a:t>
            </a:r>
            <a:r>
              <a:rPr lang="en-US" sz="2500" dirty="0">
                <a:cs typeface="Arial" charset="0"/>
              </a:rPr>
              <a:t> </a:t>
            </a:r>
            <a:r>
              <a:rPr sz="2500" dirty="0">
                <a:cs typeface="Arial" charset="0"/>
              </a:rPr>
              <a:t>interoperability</a:t>
            </a:r>
            <a:r>
              <a:rPr lang="en-US" sz="2500" dirty="0">
                <a:cs typeface="Arial" charset="0"/>
              </a:rPr>
              <a:t> </a:t>
            </a:r>
            <a:r>
              <a:rPr sz="2500" dirty="0">
                <a:cs typeface="Arial" charset="0"/>
              </a:rPr>
              <a:t>between</a:t>
            </a:r>
            <a:r>
              <a:rPr lang="en-US" sz="2500" dirty="0">
                <a:cs typeface="Arial" charset="0"/>
              </a:rPr>
              <a:t> </a:t>
            </a:r>
            <a:r>
              <a:rPr sz="2500" dirty="0">
                <a:cs typeface="Arial" charset="0"/>
              </a:rPr>
              <a:t>unrelated</a:t>
            </a:r>
            <a:r>
              <a:rPr lang="en-US" sz="2500" dirty="0">
                <a:cs typeface="Arial" charset="0"/>
              </a:rPr>
              <a:t> </a:t>
            </a:r>
            <a:r>
              <a:rPr sz="2500" dirty="0">
                <a:cs typeface="Arial" charset="0"/>
              </a:rPr>
              <a:t>APIs</a:t>
            </a:r>
          </a:p>
          <a:p>
            <a:pPr eaLnBrk="1" hangingPunct="1">
              <a:lnSpc>
                <a:spcPct val="120000"/>
              </a:lnSpc>
            </a:pPr>
            <a:r>
              <a:rPr sz="2500" dirty="0">
                <a:cs typeface="Arial" charset="0"/>
              </a:rPr>
              <a:t>Reduces</a:t>
            </a:r>
            <a:r>
              <a:rPr lang="en-US" sz="2500" dirty="0">
                <a:cs typeface="Arial" charset="0"/>
              </a:rPr>
              <a:t> </a:t>
            </a:r>
            <a:r>
              <a:rPr sz="2500" dirty="0">
                <a:cs typeface="Arial" charset="0"/>
              </a:rPr>
              <a:t>the</a:t>
            </a:r>
            <a:r>
              <a:rPr lang="en-US" sz="2500" dirty="0">
                <a:cs typeface="Arial" charset="0"/>
              </a:rPr>
              <a:t> </a:t>
            </a:r>
            <a:r>
              <a:rPr sz="2500" dirty="0">
                <a:cs typeface="Arial" charset="0"/>
              </a:rPr>
              <a:t>effort</a:t>
            </a:r>
            <a:r>
              <a:rPr lang="en-US" sz="2500" dirty="0">
                <a:cs typeface="Arial" charset="0"/>
              </a:rPr>
              <a:t> </a:t>
            </a:r>
            <a:r>
              <a:rPr sz="2500" dirty="0">
                <a:cs typeface="Arial" charset="0"/>
              </a:rPr>
              <a:t>required</a:t>
            </a:r>
            <a:r>
              <a:rPr lang="en-US" sz="2500" dirty="0">
                <a:cs typeface="Arial" charset="0"/>
              </a:rPr>
              <a:t> </a:t>
            </a:r>
            <a:r>
              <a:rPr sz="2500" dirty="0">
                <a:cs typeface="Arial" charset="0"/>
              </a:rPr>
              <a:t>to</a:t>
            </a:r>
            <a:r>
              <a:rPr lang="en-US" sz="2500" dirty="0">
                <a:cs typeface="Arial" charset="0"/>
              </a:rPr>
              <a:t> </a:t>
            </a:r>
            <a:r>
              <a:rPr sz="2500" dirty="0">
                <a:cs typeface="Arial" charset="0"/>
              </a:rPr>
              <a:t>learn</a:t>
            </a:r>
            <a:r>
              <a:rPr lang="en-US" sz="2500" dirty="0">
                <a:cs typeface="Arial" charset="0"/>
              </a:rPr>
              <a:t> </a:t>
            </a:r>
            <a:r>
              <a:rPr sz="2500" dirty="0">
                <a:cs typeface="Arial" charset="0"/>
              </a:rPr>
              <a:t>APIs</a:t>
            </a:r>
            <a:r>
              <a:rPr lang="en-US" sz="2500" dirty="0">
                <a:cs typeface="Arial" charset="0"/>
              </a:rPr>
              <a:t> </a:t>
            </a:r>
            <a:endParaRPr sz="2500" dirty="0">
              <a:cs typeface="Arial" charset="0"/>
            </a:endParaRPr>
          </a:p>
          <a:p>
            <a:pPr eaLnBrk="1" hangingPunct="1">
              <a:lnSpc>
                <a:spcPct val="120000"/>
              </a:lnSpc>
            </a:pPr>
            <a:r>
              <a:rPr sz="2500" dirty="0">
                <a:cs typeface="Arial" charset="0"/>
              </a:rPr>
              <a:t>Reduces</a:t>
            </a:r>
            <a:r>
              <a:rPr lang="en-US" sz="2500" dirty="0">
                <a:cs typeface="Arial" charset="0"/>
              </a:rPr>
              <a:t> </a:t>
            </a:r>
            <a:r>
              <a:rPr sz="2500" dirty="0">
                <a:cs typeface="Arial" charset="0"/>
              </a:rPr>
              <a:t>the</a:t>
            </a:r>
            <a:r>
              <a:rPr lang="en-US" sz="2500" dirty="0">
                <a:cs typeface="Arial" charset="0"/>
              </a:rPr>
              <a:t> </a:t>
            </a:r>
            <a:r>
              <a:rPr sz="2500" dirty="0">
                <a:cs typeface="Arial" charset="0"/>
              </a:rPr>
              <a:t>effort</a:t>
            </a:r>
            <a:r>
              <a:rPr lang="en-US" sz="2500" dirty="0">
                <a:cs typeface="Arial" charset="0"/>
              </a:rPr>
              <a:t> </a:t>
            </a:r>
            <a:r>
              <a:rPr sz="2500" dirty="0">
                <a:cs typeface="Arial" charset="0"/>
              </a:rPr>
              <a:t>required</a:t>
            </a:r>
            <a:r>
              <a:rPr lang="en-US" sz="2500" dirty="0">
                <a:cs typeface="Arial" charset="0"/>
              </a:rPr>
              <a:t> </a:t>
            </a:r>
            <a:r>
              <a:rPr sz="2500" dirty="0">
                <a:cs typeface="Arial" charset="0"/>
              </a:rPr>
              <a:t>to</a:t>
            </a:r>
            <a:r>
              <a:rPr lang="en-US" sz="2500" dirty="0">
                <a:cs typeface="Arial" charset="0"/>
              </a:rPr>
              <a:t> </a:t>
            </a:r>
            <a:r>
              <a:rPr sz="2500" dirty="0">
                <a:cs typeface="Arial" charset="0"/>
              </a:rPr>
              <a:t>design</a:t>
            </a:r>
            <a:r>
              <a:rPr lang="en-US" sz="2500" dirty="0">
                <a:cs typeface="Arial" charset="0"/>
              </a:rPr>
              <a:t> </a:t>
            </a:r>
            <a:r>
              <a:rPr sz="2500" dirty="0">
                <a:cs typeface="Arial" charset="0"/>
              </a:rPr>
              <a:t>and</a:t>
            </a:r>
            <a:r>
              <a:rPr lang="en-US" sz="2500" dirty="0">
                <a:cs typeface="Arial" charset="0"/>
              </a:rPr>
              <a:t> </a:t>
            </a:r>
            <a:r>
              <a:rPr sz="2500" dirty="0">
                <a:cs typeface="Arial" charset="0"/>
              </a:rPr>
              <a:t>implement</a:t>
            </a:r>
            <a:r>
              <a:rPr lang="en-US" sz="2500" dirty="0">
                <a:cs typeface="Arial" charset="0"/>
              </a:rPr>
              <a:t> </a:t>
            </a:r>
            <a:r>
              <a:rPr sz="2500" dirty="0">
                <a:cs typeface="Arial" charset="0"/>
              </a:rPr>
              <a:t>APIs</a:t>
            </a:r>
            <a:r>
              <a:rPr lang="en-US" sz="2500" dirty="0">
                <a:cs typeface="Arial" charset="0"/>
              </a:rPr>
              <a:t> </a:t>
            </a:r>
            <a:endParaRPr sz="2500" dirty="0">
              <a:cs typeface="Arial" charset="0"/>
            </a:endParaRPr>
          </a:p>
          <a:p>
            <a:pPr eaLnBrk="1" hangingPunct="1">
              <a:lnSpc>
                <a:spcPct val="120000"/>
              </a:lnSpc>
            </a:pPr>
            <a:r>
              <a:rPr sz="2500" dirty="0">
                <a:cs typeface="Arial" charset="0"/>
              </a:rPr>
              <a:t>Fosters</a:t>
            </a:r>
            <a:r>
              <a:rPr lang="en-US" sz="2500" dirty="0">
                <a:cs typeface="Arial" charset="0"/>
              </a:rPr>
              <a:t> </a:t>
            </a:r>
            <a:r>
              <a:rPr sz="2500" dirty="0">
                <a:cs typeface="Arial" charset="0"/>
              </a:rPr>
              <a:t>Software</a:t>
            </a:r>
            <a:r>
              <a:rPr lang="en-US" sz="2500" dirty="0">
                <a:cs typeface="Arial" charset="0"/>
              </a:rPr>
              <a:t> </a:t>
            </a:r>
            <a:r>
              <a:rPr sz="2500" dirty="0">
                <a:cs typeface="Arial" charset="0"/>
              </a:rPr>
              <a:t>reuse</a:t>
            </a:r>
          </a:p>
          <a:p>
            <a:pPr eaLnBrk="1" hangingPunct="1">
              <a:buFont typeface="Arial" charset="0"/>
              <a:buNone/>
            </a:pPr>
            <a:endParaRPr lang="en-IN" dirty="0">
              <a:cs typeface="Arial" charset="0"/>
            </a:endParaRPr>
          </a:p>
        </p:txBody>
      </p:sp>
    </p:spTree>
    <p:extLst>
      <p:ext uri="{BB962C8B-B14F-4D97-AF65-F5344CB8AC3E}">
        <p14:creationId xmlns:p14="http://schemas.microsoft.com/office/powerpoint/2010/main" val="1598307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F3F5-6CC3-423F-88A3-7D18BF7F72ED}"/>
              </a:ext>
            </a:extLst>
          </p:cNvPr>
          <p:cNvSpPr>
            <a:spLocks noGrp="1"/>
          </p:cNvSpPr>
          <p:nvPr>
            <p:ph type="title"/>
          </p:nvPr>
        </p:nvSpPr>
        <p:spPr/>
        <p:txBody>
          <a:bodyPr>
            <a:normAutofit/>
          </a:bodyPr>
          <a:lstStyle/>
          <a:p>
            <a:pPr algn="l"/>
            <a:r>
              <a:rPr lang="en-IN" sz="3600" dirty="0"/>
              <a:t>Example</a:t>
            </a:r>
          </a:p>
        </p:txBody>
      </p:sp>
      <p:sp>
        <p:nvSpPr>
          <p:cNvPr id="3" name="Content Placeholder 2">
            <a:extLst>
              <a:ext uri="{FF2B5EF4-FFF2-40B4-BE49-F238E27FC236}">
                <a16:creationId xmlns:a16="http://schemas.microsoft.com/office/drawing/2014/main" id="{57E9BDE3-773A-4C9B-BF12-D859588C24C6}"/>
              </a:ext>
            </a:extLst>
          </p:cNvPr>
          <p:cNvSpPr>
            <a:spLocks noGrp="1"/>
          </p:cNvSpPr>
          <p:nvPr>
            <p:ph idx="1"/>
          </p:nvPr>
        </p:nvSpPr>
        <p:spPr/>
        <p:txBody>
          <a:bodyPr>
            <a:noAutofit/>
          </a:bodyPr>
          <a:lstStyle/>
          <a:p>
            <a:pPr marL="0" indent="0">
              <a:buNone/>
            </a:pP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C0E42200-955B-48DA-B135-3154B151A014}"/>
              </a:ext>
            </a:extLst>
          </p:cNvPr>
          <p:cNvPicPr>
            <a:picLocks noChangeAspect="1"/>
          </p:cNvPicPr>
          <p:nvPr/>
        </p:nvPicPr>
        <p:blipFill>
          <a:blip r:embed="rId2"/>
          <a:stretch>
            <a:fillRect/>
          </a:stretch>
        </p:blipFill>
        <p:spPr>
          <a:xfrm>
            <a:off x="379200" y="1238455"/>
            <a:ext cx="8029575" cy="2828925"/>
          </a:xfrm>
          <a:prstGeom prst="rect">
            <a:avLst/>
          </a:prstGeom>
        </p:spPr>
      </p:pic>
      <p:pic>
        <p:nvPicPr>
          <p:cNvPr id="5" name="Picture 4">
            <a:extLst>
              <a:ext uri="{FF2B5EF4-FFF2-40B4-BE49-F238E27FC236}">
                <a16:creationId xmlns:a16="http://schemas.microsoft.com/office/drawing/2014/main" id="{428BF80B-AAA4-4A88-AA31-33F1F3F8CFF6}"/>
              </a:ext>
            </a:extLst>
          </p:cNvPr>
          <p:cNvPicPr>
            <a:picLocks noChangeAspect="1"/>
          </p:cNvPicPr>
          <p:nvPr/>
        </p:nvPicPr>
        <p:blipFill>
          <a:blip r:embed="rId3"/>
          <a:stretch>
            <a:fillRect/>
          </a:stretch>
        </p:blipFill>
        <p:spPr>
          <a:xfrm>
            <a:off x="379198" y="4753203"/>
            <a:ext cx="7724775" cy="1438275"/>
          </a:xfrm>
          <a:prstGeom prst="rect">
            <a:avLst/>
          </a:prstGeom>
        </p:spPr>
      </p:pic>
      <p:sp>
        <p:nvSpPr>
          <p:cNvPr id="8" name="TextBox 7">
            <a:extLst>
              <a:ext uri="{FF2B5EF4-FFF2-40B4-BE49-F238E27FC236}">
                <a16:creationId xmlns:a16="http://schemas.microsoft.com/office/drawing/2014/main" id="{6CCF7C56-DA54-47F1-86FB-5C53AE225C37}"/>
              </a:ext>
            </a:extLst>
          </p:cNvPr>
          <p:cNvSpPr txBox="1"/>
          <p:nvPr/>
        </p:nvSpPr>
        <p:spPr>
          <a:xfrm>
            <a:off x="379198" y="4267200"/>
            <a:ext cx="20592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59319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EB39-4905-407D-8A86-C6A9B9E64961}"/>
              </a:ext>
            </a:extLst>
          </p:cNvPr>
          <p:cNvSpPr>
            <a:spLocks noGrp="1"/>
          </p:cNvSpPr>
          <p:nvPr>
            <p:ph type="title"/>
          </p:nvPr>
        </p:nvSpPr>
        <p:spPr/>
        <p:txBody>
          <a:bodyPr>
            <a:normAutofit/>
          </a:bodyPr>
          <a:lstStyle/>
          <a:p>
            <a:pPr algn="l"/>
            <a:r>
              <a:rPr lang="en-IN" sz="3600" dirty="0"/>
              <a:t>Iterator and Enumeration Difference</a:t>
            </a:r>
          </a:p>
        </p:txBody>
      </p:sp>
      <p:graphicFrame>
        <p:nvGraphicFramePr>
          <p:cNvPr id="7" name="Content Placeholder 6">
            <a:extLst>
              <a:ext uri="{FF2B5EF4-FFF2-40B4-BE49-F238E27FC236}">
                <a16:creationId xmlns:a16="http://schemas.microsoft.com/office/drawing/2014/main" id="{52B06005-6DE9-4508-88BF-24867A24E71A}"/>
              </a:ext>
            </a:extLst>
          </p:cNvPr>
          <p:cNvGraphicFramePr>
            <a:graphicFrameLocks noGrp="1"/>
          </p:cNvGraphicFramePr>
          <p:nvPr>
            <p:ph idx="1"/>
            <p:extLst>
              <p:ext uri="{D42A27DB-BD31-4B8C-83A1-F6EECF244321}">
                <p14:modId xmlns:p14="http://schemas.microsoft.com/office/powerpoint/2010/main" val="3383467182"/>
              </p:ext>
            </p:extLst>
          </p:nvPr>
        </p:nvGraphicFramePr>
        <p:xfrm>
          <a:off x="379200" y="1249364"/>
          <a:ext cx="10898400" cy="4389436"/>
        </p:xfrm>
        <a:graphic>
          <a:graphicData uri="http://schemas.openxmlformats.org/drawingml/2006/table">
            <a:tbl>
              <a:tblPr>
                <a:tableStyleId>{3C2FFA5D-87B4-456A-9821-1D502468CF0F}</a:tableStyleId>
              </a:tblPr>
              <a:tblGrid>
                <a:gridCol w="5449200">
                  <a:extLst>
                    <a:ext uri="{9D8B030D-6E8A-4147-A177-3AD203B41FA5}">
                      <a16:colId xmlns:a16="http://schemas.microsoft.com/office/drawing/2014/main" val="2432852955"/>
                    </a:ext>
                  </a:extLst>
                </a:gridCol>
                <a:gridCol w="5449200">
                  <a:extLst>
                    <a:ext uri="{9D8B030D-6E8A-4147-A177-3AD203B41FA5}">
                      <a16:colId xmlns:a16="http://schemas.microsoft.com/office/drawing/2014/main" val="2351165448"/>
                    </a:ext>
                  </a:extLst>
                </a:gridCol>
              </a:tblGrid>
              <a:tr h="449049">
                <a:tc>
                  <a:txBody>
                    <a:bodyPr/>
                    <a:lstStyle/>
                    <a:p>
                      <a:pPr rtl="0"/>
                      <a:r>
                        <a:rPr lang="en-IN" sz="2000" dirty="0"/>
                        <a:t>Enumeration</a:t>
                      </a:r>
                    </a:p>
                  </a:txBody>
                  <a:tcPr marL="74722" marR="74722" marT="32328" marB="32328" anchor="ctr"/>
                </a:tc>
                <a:tc>
                  <a:txBody>
                    <a:bodyPr/>
                    <a:lstStyle/>
                    <a:p>
                      <a:pPr rtl="0"/>
                      <a:r>
                        <a:rPr lang="en-IN" sz="2000" dirty="0"/>
                        <a:t>Iterator</a:t>
                      </a:r>
                    </a:p>
                  </a:txBody>
                  <a:tcPr marL="74722" marR="74722" marT="32328" marB="32328" anchor="ctr"/>
                </a:tc>
                <a:extLst>
                  <a:ext uri="{0D108BD9-81ED-4DB2-BD59-A6C34878D82A}">
                    <a16:rowId xmlns:a16="http://schemas.microsoft.com/office/drawing/2014/main" val="101613871"/>
                  </a:ext>
                </a:extLst>
              </a:tr>
              <a:tr h="1560438">
                <a:tc>
                  <a:txBody>
                    <a:bodyPr/>
                    <a:lstStyle/>
                    <a:p>
                      <a:pPr rtl="0"/>
                      <a:r>
                        <a:rPr lang="en-US" sz="2000" dirty="0"/>
                        <a:t>Using Enumeration, you can only traverse the collection. You can’t do any modifications to collection while traversing it.</a:t>
                      </a:r>
                    </a:p>
                  </a:txBody>
                  <a:tcPr marL="74722" marR="74722" marT="32328" marB="32328" anchor="ctr"/>
                </a:tc>
                <a:tc>
                  <a:txBody>
                    <a:bodyPr/>
                    <a:lstStyle/>
                    <a:p>
                      <a:pPr rtl="0"/>
                      <a:r>
                        <a:rPr lang="en-US" sz="2000"/>
                        <a:t>Using Iterator, you can remove an element of the collection while traversing it.</a:t>
                      </a:r>
                    </a:p>
                  </a:txBody>
                  <a:tcPr marL="74722" marR="74722" marT="32328" marB="32328" anchor="ctr"/>
                </a:tc>
                <a:extLst>
                  <a:ext uri="{0D108BD9-81ED-4DB2-BD59-A6C34878D82A}">
                    <a16:rowId xmlns:a16="http://schemas.microsoft.com/office/drawing/2014/main" val="3079212903"/>
                  </a:ext>
                </a:extLst>
              </a:tr>
              <a:tr h="1560438">
                <a:tc>
                  <a:txBody>
                    <a:bodyPr/>
                    <a:lstStyle/>
                    <a:p>
                      <a:pPr rtl="0"/>
                      <a:r>
                        <a:rPr lang="en-US" sz="2000" dirty="0"/>
                        <a:t>Enumeration is used to traverse the legacy classes like Vector, Stack and </a:t>
                      </a:r>
                      <a:r>
                        <a:rPr lang="en-US" sz="2000" dirty="0" err="1"/>
                        <a:t>HashTable</a:t>
                      </a:r>
                      <a:r>
                        <a:rPr lang="en-US" sz="2000" dirty="0"/>
                        <a:t>.</a:t>
                      </a:r>
                    </a:p>
                  </a:txBody>
                  <a:tcPr marL="74722" marR="74722" marT="32328" marB="32328" anchor="ctr"/>
                </a:tc>
                <a:tc>
                  <a:txBody>
                    <a:bodyPr/>
                    <a:lstStyle/>
                    <a:p>
                      <a:pPr rtl="0"/>
                      <a:r>
                        <a:rPr lang="en-US" sz="2000" dirty="0"/>
                        <a:t>Iterator is used to iterate most of the classes in the collection framework like </a:t>
                      </a:r>
                      <a:r>
                        <a:rPr lang="en-US" sz="2000" dirty="0" err="1"/>
                        <a:t>ArrayList</a:t>
                      </a:r>
                      <a:r>
                        <a:rPr lang="en-US" sz="2000" dirty="0"/>
                        <a:t>, </a:t>
                      </a:r>
                      <a:r>
                        <a:rPr lang="en-US" sz="2000" dirty="0" err="1"/>
                        <a:t>HashSet</a:t>
                      </a:r>
                      <a:r>
                        <a:rPr lang="en-US" sz="2000" dirty="0"/>
                        <a:t>, </a:t>
                      </a:r>
                      <a:r>
                        <a:rPr lang="en-US" sz="2000" dirty="0" err="1"/>
                        <a:t>HashMap</a:t>
                      </a:r>
                      <a:r>
                        <a:rPr lang="en-US" sz="2000" dirty="0"/>
                        <a:t>, </a:t>
                      </a:r>
                      <a:r>
                        <a:rPr lang="en-US" sz="2000" dirty="0" err="1"/>
                        <a:t>LinkedList</a:t>
                      </a:r>
                      <a:r>
                        <a:rPr lang="en-US" sz="2000" dirty="0"/>
                        <a:t> etc.</a:t>
                      </a:r>
                    </a:p>
                  </a:txBody>
                  <a:tcPr marL="74722" marR="74722" marT="32328" marB="32328" anchor="ctr"/>
                </a:tc>
                <a:extLst>
                  <a:ext uri="{0D108BD9-81ED-4DB2-BD59-A6C34878D82A}">
                    <a16:rowId xmlns:a16="http://schemas.microsoft.com/office/drawing/2014/main" val="2931399649"/>
                  </a:ext>
                </a:extLst>
              </a:tr>
              <a:tr h="819511">
                <a:tc>
                  <a:txBody>
                    <a:bodyPr/>
                    <a:lstStyle/>
                    <a:p>
                      <a:pPr rtl="0"/>
                      <a:r>
                        <a:rPr lang="en-IN" sz="2000" dirty="0"/>
                        <a:t>Methods : </a:t>
                      </a:r>
                      <a:r>
                        <a:rPr lang="en-IN" sz="2000" dirty="0" err="1"/>
                        <a:t>hasMoreElements</a:t>
                      </a:r>
                      <a:r>
                        <a:rPr lang="en-IN" sz="2000" dirty="0"/>
                        <a:t>() and </a:t>
                      </a:r>
                      <a:r>
                        <a:rPr lang="en-IN" sz="2000" dirty="0" err="1"/>
                        <a:t>nextElement</a:t>
                      </a:r>
                      <a:r>
                        <a:rPr lang="en-IN" sz="2000" dirty="0"/>
                        <a:t>()</a:t>
                      </a:r>
                    </a:p>
                  </a:txBody>
                  <a:tcPr marL="74722" marR="74722" marT="32328" marB="32328" anchor="ctr"/>
                </a:tc>
                <a:tc>
                  <a:txBody>
                    <a:bodyPr/>
                    <a:lstStyle/>
                    <a:p>
                      <a:pPr rtl="0"/>
                      <a:r>
                        <a:rPr lang="en-US" sz="2000" dirty="0"/>
                        <a:t>Methods : </a:t>
                      </a:r>
                      <a:r>
                        <a:rPr lang="en-US" sz="2000" dirty="0" err="1"/>
                        <a:t>hasNext</a:t>
                      </a:r>
                      <a:r>
                        <a:rPr lang="en-US" sz="2000" dirty="0"/>
                        <a:t>(), next() and remove()</a:t>
                      </a:r>
                    </a:p>
                  </a:txBody>
                  <a:tcPr marL="74722" marR="74722" marT="32328" marB="32328" anchor="ctr"/>
                </a:tc>
                <a:extLst>
                  <a:ext uri="{0D108BD9-81ED-4DB2-BD59-A6C34878D82A}">
                    <a16:rowId xmlns:a16="http://schemas.microsoft.com/office/drawing/2014/main" val="3182016102"/>
                  </a:ext>
                </a:extLst>
              </a:tr>
            </a:tbl>
          </a:graphicData>
        </a:graphic>
      </p:graphicFrame>
    </p:spTree>
    <p:extLst>
      <p:ext uri="{BB962C8B-B14F-4D97-AF65-F5344CB8AC3E}">
        <p14:creationId xmlns:p14="http://schemas.microsoft.com/office/powerpoint/2010/main" val="1338324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Rectangle 2"/>
          <p:cNvSpPr>
            <a:spLocks noGrp="1"/>
          </p:cNvSpPr>
          <p:nvPr>
            <p:ph type="title"/>
          </p:nvPr>
        </p:nvSpPr>
        <p:spPr/>
        <p:txBody>
          <a:bodyPr>
            <a:noAutofit/>
          </a:bodyPr>
          <a:lstStyle/>
          <a:p>
            <a:pPr algn="l"/>
            <a:r>
              <a:rPr dirty="0">
                <a:cs typeface="Arial" charset="0"/>
              </a:rPr>
              <a:t>Generics</a:t>
            </a:r>
          </a:p>
        </p:txBody>
      </p:sp>
      <p:sp>
        <p:nvSpPr>
          <p:cNvPr id="1048637" name="Text Box 3"/>
          <p:cNvSpPr txBox="1">
            <a:spLocks noChangeArrowheads="1"/>
          </p:cNvSpPr>
          <p:nvPr/>
        </p:nvSpPr>
        <p:spPr bwMode="auto">
          <a:xfrm>
            <a:off x="346070" y="1295400"/>
            <a:ext cx="11125200" cy="5878532"/>
          </a:xfrm>
          <a:prstGeom prst="rect">
            <a:avLst/>
          </a:prstGeom>
          <a:noFill/>
          <a:ln w="9525">
            <a:noFill/>
            <a:miter lim="800000"/>
            <a:headEnd/>
            <a:tailEnd/>
          </a:ln>
        </p:spPr>
        <p:txBody>
          <a:bodyPr wrap="square">
            <a:spAutoFit/>
          </a:bodyPr>
          <a:lstStyle/>
          <a:p>
            <a:r>
              <a:rPr lang="en-US" sz="2400" dirty="0"/>
              <a:t>Generics allow you to define a class with placeholders for the type of its fields, methods, parameters</a:t>
            </a:r>
          </a:p>
          <a:p>
            <a:r>
              <a:rPr lang="en-US" sz="2400" dirty="0"/>
              <a:t>A generic class can be defined using angle brackets &lt;&gt;.</a:t>
            </a:r>
          </a:p>
          <a:p>
            <a:endParaRPr lang="en-US" sz="2200" dirty="0"/>
          </a:p>
          <a:p>
            <a:r>
              <a:rPr lang="en-US" sz="2200" dirty="0"/>
              <a:t>There are mainly 3 advantages of generics. They are as follows:</a:t>
            </a:r>
          </a:p>
          <a:p>
            <a:pPr marL="457200" indent="-457200">
              <a:buAutoNum type="arabicParenR"/>
            </a:pPr>
            <a:r>
              <a:rPr lang="en-US" sz="2200" b="1" dirty="0"/>
              <a:t>Type-safety :</a:t>
            </a:r>
            <a:r>
              <a:rPr lang="en-US" sz="2200" dirty="0"/>
              <a:t> We can hold only a single type of objects in generics. It doesn’t allow to  store other objects.</a:t>
            </a:r>
          </a:p>
          <a:p>
            <a:r>
              <a:rPr lang="en-US" sz="2200" b="1" dirty="0"/>
              <a:t>2) Type casting is not required:</a:t>
            </a:r>
            <a:r>
              <a:rPr lang="en-US" sz="2200" dirty="0"/>
              <a:t> There is no need to typecast the object.</a:t>
            </a:r>
          </a:p>
          <a:p>
            <a:r>
              <a:rPr lang="en-US" sz="2200" b="1" dirty="0"/>
              <a:t>3) Compile-Time Checking:</a:t>
            </a:r>
            <a:r>
              <a:rPr lang="en-US" sz="2200" dirty="0"/>
              <a:t> It is checked at compile time so problem will not occur at    </a:t>
            </a:r>
          </a:p>
          <a:p>
            <a:r>
              <a:rPr lang="en-US" sz="2200" dirty="0"/>
              <a:t>     runtime. The good programming strategy says it is far better to handle the problem at </a:t>
            </a:r>
          </a:p>
          <a:p>
            <a:r>
              <a:rPr lang="en-US" sz="2200" dirty="0"/>
              <a:t>     compile time than runtime.</a:t>
            </a:r>
          </a:p>
          <a:p>
            <a:endParaRPr lang="en-US" sz="2200" dirty="0"/>
          </a:p>
          <a:p>
            <a:r>
              <a:rPr lang="en-US" sz="2400" b="1" dirty="0"/>
              <a:t>Syntax</a:t>
            </a:r>
            <a:r>
              <a:rPr lang="en-US" sz="2400" dirty="0"/>
              <a:t> to use generic collection</a:t>
            </a:r>
          </a:p>
          <a:p>
            <a:r>
              <a:rPr lang="en-US" sz="2400" dirty="0" err="1"/>
              <a:t>ClassOrInterface</a:t>
            </a:r>
            <a:r>
              <a:rPr lang="en-US" sz="2400" dirty="0"/>
              <a:t>&lt;Type&gt; </a:t>
            </a:r>
            <a:r>
              <a:rPr lang="en-US" dirty="0"/>
              <a:t> </a:t>
            </a:r>
          </a:p>
          <a:p>
            <a:endParaRPr lang="en-US" sz="2200" dirty="0"/>
          </a:p>
          <a:p>
            <a:endParaRPr lang="en-US" sz="2400" b="1" dirty="0"/>
          </a:p>
        </p:txBody>
      </p:sp>
    </p:spTree>
    <p:extLst>
      <p:ext uri="{BB962C8B-B14F-4D97-AF65-F5344CB8AC3E}">
        <p14:creationId xmlns:p14="http://schemas.microsoft.com/office/powerpoint/2010/main" val="711765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F6461-920F-4FA2-B5AE-EEE604CE63B6}"/>
              </a:ext>
            </a:extLst>
          </p:cNvPr>
          <p:cNvSpPr>
            <a:spLocks noGrp="1"/>
          </p:cNvSpPr>
          <p:nvPr>
            <p:ph type="title"/>
          </p:nvPr>
        </p:nvSpPr>
        <p:spPr/>
        <p:txBody>
          <a:bodyPr>
            <a:normAutofit/>
          </a:bodyPr>
          <a:lstStyle/>
          <a:p>
            <a:pPr algn="l"/>
            <a:r>
              <a:rPr lang="en-IN" dirty="0"/>
              <a:t>Example</a:t>
            </a:r>
          </a:p>
        </p:txBody>
      </p:sp>
      <p:sp>
        <p:nvSpPr>
          <p:cNvPr id="4" name="Content Placeholder 3">
            <a:extLst>
              <a:ext uri="{FF2B5EF4-FFF2-40B4-BE49-F238E27FC236}">
                <a16:creationId xmlns:a16="http://schemas.microsoft.com/office/drawing/2014/main" id="{67D37D08-66F2-4A05-9682-70E300ABBD1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A6670AC-FBE2-4E17-AA80-0B9C35883503}"/>
              </a:ext>
            </a:extLst>
          </p:cNvPr>
          <p:cNvPicPr>
            <a:picLocks noChangeAspect="1"/>
          </p:cNvPicPr>
          <p:nvPr/>
        </p:nvPicPr>
        <p:blipFill>
          <a:blip r:embed="rId2"/>
          <a:stretch>
            <a:fillRect/>
          </a:stretch>
        </p:blipFill>
        <p:spPr>
          <a:xfrm>
            <a:off x="152400" y="0"/>
            <a:ext cx="11364598" cy="4845377"/>
          </a:xfrm>
          <a:prstGeom prst="rect">
            <a:avLst/>
          </a:prstGeom>
        </p:spPr>
      </p:pic>
    </p:spTree>
    <p:extLst>
      <p:ext uri="{BB962C8B-B14F-4D97-AF65-F5344CB8AC3E}">
        <p14:creationId xmlns:p14="http://schemas.microsoft.com/office/powerpoint/2010/main" val="4153402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13F1-6C33-412D-B988-AE806158B632}"/>
              </a:ext>
            </a:extLst>
          </p:cNvPr>
          <p:cNvSpPr>
            <a:spLocks noGrp="1"/>
          </p:cNvSpPr>
          <p:nvPr>
            <p:ph type="title"/>
          </p:nvPr>
        </p:nvSpPr>
        <p:spPr/>
        <p:txBody>
          <a:bodyPr/>
          <a:lstStyle/>
          <a:p>
            <a:r>
              <a:rPr lang="en-IN" dirty="0"/>
              <a:t>Example</a:t>
            </a:r>
          </a:p>
        </p:txBody>
      </p:sp>
      <p:pic>
        <p:nvPicPr>
          <p:cNvPr id="3" name="Picture 2">
            <a:extLst>
              <a:ext uri="{FF2B5EF4-FFF2-40B4-BE49-F238E27FC236}">
                <a16:creationId xmlns:a16="http://schemas.microsoft.com/office/drawing/2014/main" id="{71EFA602-1B01-4CD0-97BE-E754C22BF445}"/>
              </a:ext>
            </a:extLst>
          </p:cNvPr>
          <p:cNvPicPr>
            <a:picLocks noChangeAspect="1"/>
          </p:cNvPicPr>
          <p:nvPr/>
        </p:nvPicPr>
        <p:blipFill>
          <a:blip r:embed="rId2"/>
          <a:stretch>
            <a:fillRect/>
          </a:stretch>
        </p:blipFill>
        <p:spPr>
          <a:xfrm>
            <a:off x="152400" y="242095"/>
            <a:ext cx="12243027" cy="4724400"/>
          </a:xfrm>
          <a:prstGeom prst="rect">
            <a:avLst/>
          </a:prstGeom>
        </p:spPr>
      </p:pic>
      <p:pic>
        <p:nvPicPr>
          <p:cNvPr id="4" name="Picture 3">
            <a:extLst>
              <a:ext uri="{FF2B5EF4-FFF2-40B4-BE49-F238E27FC236}">
                <a16:creationId xmlns:a16="http://schemas.microsoft.com/office/drawing/2014/main" id="{0B4C8375-9D44-4585-85CE-3EA369F566FB}"/>
              </a:ext>
            </a:extLst>
          </p:cNvPr>
          <p:cNvPicPr>
            <a:picLocks noChangeAspect="1"/>
          </p:cNvPicPr>
          <p:nvPr/>
        </p:nvPicPr>
        <p:blipFill>
          <a:blip r:embed="rId3"/>
          <a:stretch>
            <a:fillRect/>
          </a:stretch>
        </p:blipFill>
        <p:spPr>
          <a:xfrm>
            <a:off x="379200" y="5029200"/>
            <a:ext cx="2438400" cy="1114425"/>
          </a:xfrm>
          <a:prstGeom prst="rect">
            <a:avLst/>
          </a:prstGeom>
        </p:spPr>
      </p:pic>
      <p:sp>
        <p:nvSpPr>
          <p:cNvPr id="5" name="TextBox 4">
            <a:extLst>
              <a:ext uri="{FF2B5EF4-FFF2-40B4-BE49-F238E27FC236}">
                <a16:creationId xmlns:a16="http://schemas.microsoft.com/office/drawing/2014/main" id="{479F6F60-A0DE-4F62-9A6E-4C2126BC86AE}"/>
              </a:ext>
            </a:extLst>
          </p:cNvPr>
          <p:cNvSpPr txBox="1"/>
          <p:nvPr/>
        </p:nvSpPr>
        <p:spPr>
          <a:xfrm>
            <a:off x="306313" y="4503680"/>
            <a:ext cx="1752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05489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1D7E-C2EF-4A3C-BBFC-BBB583CDB742}"/>
              </a:ext>
            </a:extLst>
          </p:cNvPr>
          <p:cNvSpPr>
            <a:spLocks noGrp="1"/>
          </p:cNvSpPr>
          <p:nvPr>
            <p:ph type="title"/>
          </p:nvPr>
        </p:nvSpPr>
        <p:spPr/>
        <p:txBody>
          <a:bodyPr/>
          <a:lstStyle/>
          <a:p>
            <a:r>
              <a:rPr lang="en-IN" dirty="0"/>
              <a:t>Example</a:t>
            </a:r>
          </a:p>
        </p:txBody>
      </p:sp>
      <p:pic>
        <p:nvPicPr>
          <p:cNvPr id="3" name="Picture 2">
            <a:extLst>
              <a:ext uri="{FF2B5EF4-FFF2-40B4-BE49-F238E27FC236}">
                <a16:creationId xmlns:a16="http://schemas.microsoft.com/office/drawing/2014/main" id="{C68C6355-BC10-46A5-898A-4E5578C4442E}"/>
              </a:ext>
            </a:extLst>
          </p:cNvPr>
          <p:cNvPicPr>
            <a:picLocks noChangeAspect="1"/>
          </p:cNvPicPr>
          <p:nvPr/>
        </p:nvPicPr>
        <p:blipFill>
          <a:blip r:embed="rId2"/>
          <a:stretch>
            <a:fillRect/>
          </a:stretch>
        </p:blipFill>
        <p:spPr>
          <a:xfrm>
            <a:off x="379200" y="1295400"/>
            <a:ext cx="6555000" cy="2362200"/>
          </a:xfrm>
          <a:prstGeom prst="rect">
            <a:avLst/>
          </a:prstGeom>
        </p:spPr>
      </p:pic>
      <p:pic>
        <p:nvPicPr>
          <p:cNvPr id="4" name="Picture 3">
            <a:extLst>
              <a:ext uri="{FF2B5EF4-FFF2-40B4-BE49-F238E27FC236}">
                <a16:creationId xmlns:a16="http://schemas.microsoft.com/office/drawing/2014/main" id="{D90D2EA3-39C7-428F-AE47-67F0470A9832}"/>
              </a:ext>
            </a:extLst>
          </p:cNvPr>
          <p:cNvPicPr>
            <a:picLocks noChangeAspect="1"/>
          </p:cNvPicPr>
          <p:nvPr/>
        </p:nvPicPr>
        <p:blipFill>
          <a:blip r:embed="rId3"/>
          <a:stretch>
            <a:fillRect/>
          </a:stretch>
        </p:blipFill>
        <p:spPr>
          <a:xfrm>
            <a:off x="379200" y="4633912"/>
            <a:ext cx="4048125" cy="885825"/>
          </a:xfrm>
          <a:prstGeom prst="rect">
            <a:avLst/>
          </a:prstGeom>
        </p:spPr>
      </p:pic>
      <p:sp>
        <p:nvSpPr>
          <p:cNvPr id="5" name="TextBox 4">
            <a:extLst>
              <a:ext uri="{FF2B5EF4-FFF2-40B4-BE49-F238E27FC236}">
                <a16:creationId xmlns:a16="http://schemas.microsoft.com/office/drawing/2014/main" id="{0B538521-3CAE-48DF-BF55-CF31108911E4}"/>
              </a:ext>
            </a:extLst>
          </p:cNvPr>
          <p:cNvSpPr txBox="1"/>
          <p:nvPr/>
        </p:nvSpPr>
        <p:spPr>
          <a:xfrm>
            <a:off x="286435" y="4015025"/>
            <a:ext cx="1752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604426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727C-999C-4B67-B032-AC5D6186CC65}"/>
              </a:ext>
            </a:extLst>
          </p:cNvPr>
          <p:cNvSpPr>
            <a:spLocks noGrp="1"/>
          </p:cNvSpPr>
          <p:nvPr>
            <p:ph type="title"/>
          </p:nvPr>
        </p:nvSpPr>
        <p:spPr/>
        <p:txBody>
          <a:bodyPr>
            <a:normAutofit/>
          </a:bodyPr>
          <a:lstStyle/>
          <a:p>
            <a:pPr algn="l"/>
            <a:r>
              <a:rPr lang="en-IN" dirty="0"/>
              <a:t>Comparable</a:t>
            </a:r>
            <a:r>
              <a:rPr lang="en-IN" b="1" dirty="0"/>
              <a:t> </a:t>
            </a:r>
            <a:r>
              <a:rPr lang="en-IN" dirty="0"/>
              <a:t> Interface</a:t>
            </a:r>
          </a:p>
        </p:txBody>
      </p:sp>
      <p:sp>
        <p:nvSpPr>
          <p:cNvPr id="3" name="Content Placeholder 2">
            <a:extLst>
              <a:ext uri="{FF2B5EF4-FFF2-40B4-BE49-F238E27FC236}">
                <a16:creationId xmlns:a16="http://schemas.microsoft.com/office/drawing/2014/main" id="{60590472-43BA-427E-ABEA-C198A1673C03}"/>
              </a:ext>
            </a:extLst>
          </p:cNvPr>
          <p:cNvSpPr>
            <a:spLocks noGrp="1"/>
          </p:cNvSpPr>
          <p:nvPr>
            <p:ph idx="1"/>
          </p:nvPr>
        </p:nvSpPr>
        <p:spPr/>
        <p:txBody>
          <a:bodyPr>
            <a:normAutofit/>
          </a:bodyPr>
          <a:lstStyle/>
          <a:p>
            <a:r>
              <a:rPr lang="en-US" sz="2200" dirty="0">
                <a:latin typeface="Arial" charset="0"/>
                <a:ea typeface="+mn-ea"/>
                <a:cs typeface="+mn-cs"/>
              </a:rPr>
              <a:t>Comparable interface is defined in </a:t>
            </a:r>
            <a:r>
              <a:rPr lang="en-US" sz="2200" dirty="0" err="1">
                <a:latin typeface="Arial" charset="0"/>
                <a:ea typeface="+mn-ea"/>
                <a:cs typeface="+mn-cs"/>
              </a:rPr>
              <a:t>java.lang</a:t>
            </a:r>
            <a:r>
              <a:rPr lang="en-US" sz="2200" dirty="0">
                <a:latin typeface="Arial" charset="0"/>
                <a:ea typeface="+mn-ea"/>
                <a:cs typeface="+mn-cs"/>
              </a:rPr>
              <a:t> package. It has only one method named </a:t>
            </a:r>
            <a:r>
              <a:rPr lang="en-US" sz="2200" dirty="0" err="1">
                <a:latin typeface="Arial" charset="0"/>
                <a:ea typeface="+mn-ea"/>
                <a:cs typeface="+mn-cs"/>
              </a:rPr>
              <a:t>compareTo</a:t>
            </a:r>
            <a:r>
              <a:rPr lang="en-US" sz="2200" dirty="0">
                <a:latin typeface="Arial" charset="0"/>
                <a:ea typeface="+mn-ea"/>
                <a:cs typeface="+mn-cs"/>
              </a:rPr>
              <a:t>(Object </a:t>
            </a:r>
            <a:r>
              <a:rPr lang="en-US" sz="2200" dirty="0" err="1">
                <a:latin typeface="Arial" charset="0"/>
                <a:ea typeface="+mn-ea"/>
                <a:cs typeface="+mn-cs"/>
              </a:rPr>
              <a:t>obj</a:t>
            </a:r>
            <a:r>
              <a:rPr lang="en-US" sz="2200" dirty="0">
                <a:latin typeface="Arial" charset="0"/>
                <a:ea typeface="+mn-ea"/>
                <a:cs typeface="+mn-cs"/>
              </a:rPr>
              <a:t>).It is used to implement natural ordering of collection elements. String and wrapper classes implements Comparable interface.</a:t>
            </a:r>
          </a:p>
          <a:p>
            <a:r>
              <a:rPr lang="en-US" sz="2200" b="1" dirty="0">
                <a:latin typeface="Arial" charset="0"/>
                <a:ea typeface="+mn-ea"/>
                <a:cs typeface="+mn-cs"/>
              </a:rPr>
              <a:t>Method of Comparable interface: </a:t>
            </a:r>
          </a:p>
          <a:p>
            <a:r>
              <a:rPr lang="en-US" sz="1800" b="1" dirty="0"/>
              <a:t> </a:t>
            </a:r>
            <a:r>
              <a:rPr lang="en-US" sz="2200" dirty="0" err="1">
                <a:latin typeface="Arial" charset="0"/>
                <a:ea typeface="+mn-ea"/>
                <a:cs typeface="+mn-cs"/>
              </a:rPr>
              <a:t>compareTo</a:t>
            </a:r>
            <a:r>
              <a:rPr lang="en-US" sz="2200" dirty="0">
                <a:latin typeface="Arial" charset="0"/>
                <a:ea typeface="+mn-ea"/>
                <a:cs typeface="+mn-cs"/>
              </a:rPr>
              <a:t>(Object </a:t>
            </a:r>
            <a:r>
              <a:rPr lang="en-US" sz="2200" dirty="0" err="1">
                <a:latin typeface="Arial" charset="0"/>
                <a:ea typeface="+mn-ea"/>
                <a:cs typeface="+mn-cs"/>
              </a:rPr>
              <a:t>obj</a:t>
            </a:r>
            <a:r>
              <a:rPr lang="en-US" sz="2200" dirty="0">
                <a:latin typeface="Arial" charset="0"/>
                <a:ea typeface="+mn-ea"/>
                <a:cs typeface="+mn-cs"/>
              </a:rPr>
              <a:t>): It is used to compare this object with the specified object. It returns +</a:t>
            </a:r>
            <a:r>
              <a:rPr lang="en-US" sz="2200" dirty="0" err="1">
                <a:latin typeface="Arial" charset="0"/>
                <a:ea typeface="+mn-ea"/>
                <a:cs typeface="+mn-cs"/>
              </a:rPr>
              <a:t>ve</a:t>
            </a:r>
            <a:r>
              <a:rPr lang="en-US" sz="2200" dirty="0">
                <a:latin typeface="Arial" charset="0"/>
                <a:ea typeface="+mn-ea"/>
                <a:cs typeface="+mn-cs"/>
              </a:rPr>
              <a:t> integer if this object is greater than the specified object, 0 if this object is equals to the specified object and –</a:t>
            </a:r>
            <a:r>
              <a:rPr lang="en-US" sz="2200" dirty="0" err="1">
                <a:latin typeface="Arial" charset="0"/>
                <a:ea typeface="+mn-ea"/>
                <a:cs typeface="+mn-cs"/>
              </a:rPr>
              <a:t>ve</a:t>
            </a:r>
            <a:r>
              <a:rPr lang="en-US" sz="2200" dirty="0">
                <a:latin typeface="Arial" charset="0"/>
                <a:ea typeface="+mn-ea"/>
                <a:cs typeface="+mn-cs"/>
              </a:rPr>
              <a:t> integer if this object is less than the specified object.</a:t>
            </a:r>
          </a:p>
          <a:p>
            <a:r>
              <a:rPr lang="en-US" sz="2200" dirty="0">
                <a:latin typeface="Arial" charset="0"/>
                <a:ea typeface="+mn-ea"/>
                <a:cs typeface="+mn-cs"/>
              </a:rPr>
              <a:t>Syntax: public </a:t>
            </a:r>
            <a:r>
              <a:rPr lang="en-US" sz="2200" dirty="0" err="1">
                <a:latin typeface="Arial" charset="0"/>
                <a:ea typeface="+mn-ea"/>
                <a:cs typeface="+mn-cs"/>
              </a:rPr>
              <a:t>int</a:t>
            </a:r>
            <a:r>
              <a:rPr lang="en-US" sz="2200" dirty="0">
                <a:latin typeface="Arial" charset="0"/>
                <a:ea typeface="+mn-ea"/>
                <a:cs typeface="+mn-cs"/>
              </a:rPr>
              <a:t> </a:t>
            </a:r>
            <a:r>
              <a:rPr lang="en-US" sz="2200" dirty="0" err="1">
                <a:latin typeface="Arial" charset="0"/>
                <a:ea typeface="+mn-ea"/>
                <a:cs typeface="+mn-cs"/>
              </a:rPr>
              <a:t>compareTo</a:t>
            </a:r>
            <a:r>
              <a:rPr lang="en-US" sz="2200" dirty="0">
                <a:latin typeface="Arial" charset="0"/>
                <a:ea typeface="+mn-ea"/>
                <a:cs typeface="+mn-cs"/>
              </a:rPr>
              <a:t>(Object </a:t>
            </a:r>
            <a:r>
              <a:rPr lang="en-US" sz="2200" dirty="0" err="1">
                <a:latin typeface="Arial" charset="0"/>
                <a:ea typeface="+mn-ea"/>
                <a:cs typeface="+mn-cs"/>
              </a:rPr>
              <a:t>obj</a:t>
            </a:r>
            <a:r>
              <a:rPr lang="en-US" sz="2200" dirty="0">
                <a:latin typeface="Arial" charset="0"/>
                <a:ea typeface="+mn-ea"/>
                <a:cs typeface="+mn-cs"/>
              </a:rPr>
              <a:t>).</a:t>
            </a:r>
          </a:p>
          <a:p>
            <a:endParaRPr lang="en-US" sz="2200" dirty="0">
              <a:latin typeface="Arial" charset="0"/>
              <a:ea typeface="+mn-ea"/>
              <a:cs typeface="+mn-cs"/>
            </a:endParaRPr>
          </a:p>
          <a:p>
            <a:endParaRPr lang="en-US" sz="7400" dirty="0"/>
          </a:p>
          <a:p>
            <a:pPr marL="0" indent="0">
              <a:buNone/>
            </a:pPr>
            <a:endParaRPr lang="en-IN" sz="2000" dirty="0"/>
          </a:p>
        </p:txBody>
      </p:sp>
    </p:spTree>
    <p:extLst>
      <p:ext uri="{BB962C8B-B14F-4D97-AF65-F5344CB8AC3E}">
        <p14:creationId xmlns:p14="http://schemas.microsoft.com/office/powerpoint/2010/main" val="545936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8C2C-7006-4299-8448-22F52D281796}"/>
              </a:ext>
            </a:extLst>
          </p:cNvPr>
          <p:cNvSpPr>
            <a:spLocks noGrp="1"/>
          </p:cNvSpPr>
          <p:nvPr>
            <p:ph type="title"/>
          </p:nvPr>
        </p:nvSpPr>
        <p:spPr/>
        <p:txBody>
          <a:bodyPr>
            <a:normAutofit/>
          </a:bodyPr>
          <a:lstStyle/>
          <a:p>
            <a:pPr algn="l"/>
            <a:r>
              <a:rPr lang="en-IN" dirty="0"/>
              <a:t>Comparable</a:t>
            </a:r>
            <a:r>
              <a:rPr lang="en-IN" b="1" dirty="0"/>
              <a:t> </a:t>
            </a:r>
            <a:r>
              <a:rPr lang="en-IN" dirty="0"/>
              <a:t> Example</a:t>
            </a:r>
          </a:p>
        </p:txBody>
      </p:sp>
      <p:pic>
        <p:nvPicPr>
          <p:cNvPr id="4" name="Content Placeholder 3">
            <a:extLst>
              <a:ext uri="{FF2B5EF4-FFF2-40B4-BE49-F238E27FC236}">
                <a16:creationId xmlns:a16="http://schemas.microsoft.com/office/drawing/2014/main" id="{EE2971D7-9C49-4501-B6B5-FFA97C591DBD}"/>
              </a:ext>
            </a:extLst>
          </p:cNvPr>
          <p:cNvPicPr>
            <a:picLocks noGrp="1" noChangeAspect="1"/>
          </p:cNvPicPr>
          <p:nvPr>
            <p:ph idx="1"/>
          </p:nvPr>
        </p:nvPicPr>
        <p:blipFill>
          <a:blip r:embed="rId2"/>
          <a:stretch>
            <a:fillRect/>
          </a:stretch>
        </p:blipFill>
        <p:spPr>
          <a:xfrm>
            <a:off x="379200" y="1295400"/>
            <a:ext cx="8002800" cy="5257800"/>
          </a:xfrm>
          <a:prstGeom prst="rect">
            <a:avLst/>
          </a:prstGeom>
        </p:spPr>
      </p:pic>
    </p:spTree>
    <p:extLst>
      <p:ext uri="{BB962C8B-B14F-4D97-AF65-F5344CB8AC3E}">
        <p14:creationId xmlns:p14="http://schemas.microsoft.com/office/powerpoint/2010/main" val="3313463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F014-620E-44F5-8250-39C8EEC89101}"/>
              </a:ext>
            </a:extLst>
          </p:cNvPr>
          <p:cNvSpPr>
            <a:spLocks noGrp="1"/>
          </p:cNvSpPr>
          <p:nvPr>
            <p:ph type="title"/>
          </p:nvPr>
        </p:nvSpPr>
        <p:spPr/>
        <p:txBody>
          <a:bodyPr>
            <a:normAutofit/>
          </a:bodyPr>
          <a:lstStyle/>
          <a:p>
            <a:pPr algn="l"/>
            <a:r>
              <a:rPr lang="en-IN" dirty="0"/>
              <a:t>Comparable</a:t>
            </a:r>
            <a:r>
              <a:rPr lang="en-IN" b="1" dirty="0"/>
              <a:t> </a:t>
            </a:r>
            <a:r>
              <a:rPr lang="en-IN" dirty="0"/>
              <a:t> Example </a:t>
            </a:r>
            <a:r>
              <a:rPr lang="en-IN" dirty="0" err="1"/>
              <a:t>Contd</a:t>
            </a:r>
            <a:r>
              <a:rPr lang="en-IN" dirty="0"/>
              <a:t>…</a:t>
            </a:r>
          </a:p>
        </p:txBody>
      </p:sp>
      <p:pic>
        <p:nvPicPr>
          <p:cNvPr id="5" name="Content Placeholder 4">
            <a:extLst>
              <a:ext uri="{FF2B5EF4-FFF2-40B4-BE49-F238E27FC236}">
                <a16:creationId xmlns:a16="http://schemas.microsoft.com/office/drawing/2014/main" id="{537DCE3C-097C-4C01-AF85-43CA3E6DC40C}"/>
              </a:ext>
            </a:extLst>
          </p:cNvPr>
          <p:cNvPicPr>
            <a:picLocks noGrp="1" noChangeAspect="1"/>
          </p:cNvPicPr>
          <p:nvPr>
            <p:ph idx="1"/>
          </p:nvPr>
        </p:nvPicPr>
        <p:blipFill>
          <a:blip r:embed="rId2"/>
          <a:stretch>
            <a:fillRect/>
          </a:stretch>
        </p:blipFill>
        <p:spPr>
          <a:xfrm>
            <a:off x="533400" y="1295400"/>
            <a:ext cx="7696200" cy="4343400"/>
          </a:xfrm>
          <a:prstGeom prst="rect">
            <a:avLst/>
          </a:prstGeom>
        </p:spPr>
      </p:pic>
    </p:spTree>
    <p:extLst>
      <p:ext uri="{BB962C8B-B14F-4D97-AF65-F5344CB8AC3E}">
        <p14:creationId xmlns:p14="http://schemas.microsoft.com/office/powerpoint/2010/main" val="1032100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BA99-AFBE-4E5D-ADD6-E3107AF60D8D}"/>
              </a:ext>
            </a:extLst>
          </p:cNvPr>
          <p:cNvSpPr>
            <a:spLocks noGrp="1"/>
          </p:cNvSpPr>
          <p:nvPr>
            <p:ph type="title"/>
          </p:nvPr>
        </p:nvSpPr>
        <p:spPr/>
        <p:txBody>
          <a:bodyPr/>
          <a:lstStyle/>
          <a:p>
            <a:r>
              <a:rPr lang="en-IN" dirty="0"/>
              <a:t>Comparable  Example AND OUTPUT</a:t>
            </a:r>
          </a:p>
        </p:txBody>
      </p:sp>
      <p:pic>
        <p:nvPicPr>
          <p:cNvPr id="5" name="Picture 4">
            <a:extLst>
              <a:ext uri="{FF2B5EF4-FFF2-40B4-BE49-F238E27FC236}">
                <a16:creationId xmlns:a16="http://schemas.microsoft.com/office/drawing/2014/main" id="{22C1DE83-9CCD-4BEA-8FBD-13A0AEBB619F}"/>
              </a:ext>
            </a:extLst>
          </p:cNvPr>
          <p:cNvPicPr>
            <a:picLocks noChangeAspect="1"/>
          </p:cNvPicPr>
          <p:nvPr/>
        </p:nvPicPr>
        <p:blipFill>
          <a:blip r:embed="rId2"/>
          <a:stretch>
            <a:fillRect/>
          </a:stretch>
        </p:blipFill>
        <p:spPr>
          <a:xfrm>
            <a:off x="379200" y="1143000"/>
            <a:ext cx="8383800" cy="3429000"/>
          </a:xfrm>
          <a:prstGeom prst="rect">
            <a:avLst/>
          </a:prstGeom>
        </p:spPr>
      </p:pic>
      <p:pic>
        <p:nvPicPr>
          <p:cNvPr id="7" name="Picture 6">
            <a:extLst>
              <a:ext uri="{FF2B5EF4-FFF2-40B4-BE49-F238E27FC236}">
                <a16:creationId xmlns:a16="http://schemas.microsoft.com/office/drawing/2014/main" id="{E6299E9C-7E5D-45BE-A2F9-5C5C778E2FD2}"/>
              </a:ext>
            </a:extLst>
          </p:cNvPr>
          <p:cNvPicPr>
            <a:picLocks noChangeAspect="1"/>
          </p:cNvPicPr>
          <p:nvPr/>
        </p:nvPicPr>
        <p:blipFill>
          <a:blip r:embed="rId3"/>
          <a:stretch>
            <a:fillRect/>
          </a:stretch>
        </p:blipFill>
        <p:spPr>
          <a:xfrm>
            <a:off x="303000" y="5181600"/>
            <a:ext cx="7677150" cy="1438275"/>
          </a:xfrm>
          <a:prstGeom prst="rect">
            <a:avLst/>
          </a:prstGeom>
        </p:spPr>
      </p:pic>
      <p:sp>
        <p:nvSpPr>
          <p:cNvPr id="3" name="TextBox 2">
            <a:extLst>
              <a:ext uri="{FF2B5EF4-FFF2-40B4-BE49-F238E27FC236}">
                <a16:creationId xmlns:a16="http://schemas.microsoft.com/office/drawing/2014/main" id="{5AC15E5D-F1EE-47DF-8A79-BD0C446DA1A8}"/>
              </a:ext>
            </a:extLst>
          </p:cNvPr>
          <p:cNvSpPr txBox="1"/>
          <p:nvPr/>
        </p:nvSpPr>
        <p:spPr>
          <a:xfrm>
            <a:off x="303000" y="4703735"/>
            <a:ext cx="1752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124002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E3F5A-7DEF-4A0D-8207-B6AD27C52ECC}"/>
              </a:ext>
            </a:extLst>
          </p:cNvPr>
          <p:cNvSpPr>
            <a:spLocks noGrp="1"/>
          </p:cNvSpPr>
          <p:nvPr>
            <p:ph type="title"/>
          </p:nvPr>
        </p:nvSpPr>
        <p:spPr/>
        <p:txBody>
          <a:bodyPr/>
          <a:lstStyle/>
          <a:p>
            <a:br>
              <a:rPr lang="en-IN" dirty="0">
                <a:cs typeface="Arial" charset="0"/>
              </a:rPr>
            </a:br>
            <a:r>
              <a:rPr lang="en-IN" dirty="0">
                <a:cs typeface="Arial" charset="0"/>
              </a:rPr>
              <a:t>Interfaces and their implementation</a:t>
            </a:r>
            <a:br>
              <a:rPr lang="en-IN" dirty="0">
                <a:cs typeface="Arial" charset="0"/>
              </a:rPr>
            </a:br>
            <a:endParaRPr lang="en-IN" dirty="0"/>
          </a:p>
        </p:txBody>
      </p:sp>
      <p:pic>
        <p:nvPicPr>
          <p:cNvPr id="2097152" name="Picture 6"/>
          <p:cNvPicPr>
            <a:picLocks noGrp="1" noChangeAspect="1" noChangeArrowheads="1"/>
          </p:cNvPicPr>
          <p:nvPr>
            <p:ph idx="1"/>
          </p:nvPr>
        </p:nvPicPr>
        <p:blipFill>
          <a:blip r:embed="rId3" cstate="print"/>
          <a:stretch>
            <a:fillRect/>
          </a:stretch>
        </p:blipFill>
        <p:spPr>
          <a:xfrm>
            <a:off x="1176788" y="-55903"/>
            <a:ext cx="10477985" cy="3821254"/>
          </a:xfrm>
          <a:noFill/>
        </p:spPr>
      </p:pic>
      <p:pic>
        <p:nvPicPr>
          <p:cNvPr id="2097153" name="Picture 4"/>
          <p:cNvPicPr>
            <a:picLocks noChangeAspect="1" noChangeArrowheads="1"/>
          </p:cNvPicPr>
          <p:nvPr/>
        </p:nvPicPr>
        <p:blipFill>
          <a:blip r:embed="rId4" cstate="print"/>
          <a:srcRect/>
          <a:stretch>
            <a:fillRect/>
          </a:stretch>
        </p:blipFill>
        <p:spPr bwMode="auto">
          <a:xfrm>
            <a:off x="1295400" y="4029075"/>
            <a:ext cx="3276600" cy="2886872"/>
          </a:xfrm>
          <a:prstGeom prst="rect">
            <a:avLst/>
          </a:prstGeom>
          <a:noFill/>
          <a:ln w="9525">
            <a:noFill/>
            <a:miter lim="800000"/>
            <a:headEnd/>
            <a:tailEnd/>
          </a:ln>
        </p:spPr>
      </p:pic>
      <p:pic>
        <p:nvPicPr>
          <p:cNvPr id="2097154" name="Picture 5"/>
          <p:cNvPicPr>
            <a:picLocks noChangeAspect="1" noChangeArrowheads="1"/>
          </p:cNvPicPr>
          <p:nvPr/>
        </p:nvPicPr>
        <p:blipFill>
          <a:blip r:embed="rId5" cstate="print"/>
          <a:srcRect/>
          <a:stretch>
            <a:fillRect/>
          </a:stretch>
        </p:blipFill>
        <p:spPr bwMode="auto">
          <a:xfrm>
            <a:off x="4572000" y="4029076"/>
            <a:ext cx="4238625" cy="1971675"/>
          </a:xfrm>
          <a:prstGeom prst="rect">
            <a:avLst/>
          </a:prstGeom>
          <a:noFill/>
          <a:ln w="9525">
            <a:noFill/>
            <a:miter lim="800000"/>
            <a:headEnd/>
            <a:tailEnd/>
          </a:ln>
        </p:spPr>
      </p:pic>
    </p:spTree>
    <p:extLst>
      <p:ext uri="{BB962C8B-B14F-4D97-AF65-F5344CB8AC3E}">
        <p14:creationId xmlns:p14="http://schemas.microsoft.com/office/powerpoint/2010/main" val="3971855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CB156B-62D5-4DA7-B869-7A1BD511495D}"/>
              </a:ext>
            </a:extLst>
          </p:cNvPr>
          <p:cNvSpPr>
            <a:spLocks noGrp="1"/>
          </p:cNvSpPr>
          <p:nvPr>
            <p:ph type="title"/>
          </p:nvPr>
        </p:nvSpPr>
        <p:spPr/>
        <p:txBody>
          <a:bodyPr/>
          <a:lstStyle/>
          <a:p>
            <a:br>
              <a:rPr lang="en-US" i="1" dirty="0"/>
            </a:br>
            <a:r>
              <a:rPr lang="en-US" dirty="0"/>
              <a:t>Comparator interface</a:t>
            </a:r>
            <a:br>
              <a:rPr lang="en-US" dirty="0"/>
            </a:br>
            <a:endParaRPr lang="en-IN" dirty="0"/>
          </a:p>
        </p:txBody>
      </p:sp>
      <p:sp>
        <p:nvSpPr>
          <p:cNvPr id="4" name="Content Placeholder 3">
            <a:extLst>
              <a:ext uri="{FF2B5EF4-FFF2-40B4-BE49-F238E27FC236}">
                <a16:creationId xmlns:a16="http://schemas.microsoft.com/office/drawing/2014/main" id="{3EC32CDD-6517-4AF1-BDEE-FE21DF6F9C78}"/>
              </a:ext>
            </a:extLst>
          </p:cNvPr>
          <p:cNvSpPr>
            <a:spLocks noGrp="1"/>
          </p:cNvSpPr>
          <p:nvPr>
            <p:ph idx="1"/>
          </p:nvPr>
        </p:nvSpPr>
        <p:spPr/>
        <p:txBody>
          <a:bodyPr>
            <a:normAutofit/>
          </a:bodyPr>
          <a:lstStyle/>
          <a:p>
            <a:r>
              <a:rPr lang="en-US" sz="2200" dirty="0">
                <a:latin typeface="Arial" charset="0"/>
                <a:ea typeface="+mn-ea"/>
                <a:cs typeface="+mn-cs"/>
              </a:rPr>
              <a:t>Comparator interface is defined in </a:t>
            </a:r>
            <a:r>
              <a:rPr lang="en-US" sz="2200" dirty="0" err="1">
                <a:latin typeface="Arial" charset="0"/>
                <a:ea typeface="+mn-ea"/>
                <a:cs typeface="+mn-cs"/>
              </a:rPr>
              <a:t>java.util</a:t>
            </a:r>
            <a:r>
              <a:rPr lang="en-US" sz="2200" dirty="0">
                <a:latin typeface="Arial" charset="0"/>
                <a:ea typeface="+mn-ea"/>
                <a:cs typeface="+mn-cs"/>
              </a:rPr>
              <a:t> package. It has two methods named compare(Object obj1,Object obj2) and equals(Object element).</a:t>
            </a:r>
          </a:p>
          <a:p>
            <a:r>
              <a:rPr lang="en-US" sz="2200" b="1" dirty="0">
                <a:latin typeface="Arial" charset="0"/>
                <a:ea typeface="+mn-ea"/>
                <a:cs typeface="+mn-cs"/>
              </a:rPr>
              <a:t>Note</a:t>
            </a:r>
            <a:r>
              <a:rPr lang="en-US" sz="2200" dirty="0">
                <a:latin typeface="Arial" charset="0"/>
                <a:ea typeface="+mn-ea"/>
                <a:cs typeface="+mn-cs"/>
              </a:rPr>
              <a:t>: We can sort the elements based on multiple properties. Suppose we have Student class elements with name, class and </a:t>
            </a:r>
            <a:r>
              <a:rPr lang="en-US" sz="2200" dirty="0" err="1">
                <a:latin typeface="Arial" charset="0"/>
                <a:ea typeface="+mn-ea"/>
                <a:cs typeface="+mn-cs"/>
              </a:rPr>
              <a:t>rollNo</a:t>
            </a:r>
            <a:r>
              <a:rPr lang="en-US" sz="2200" dirty="0">
                <a:latin typeface="Arial" charset="0"/>
                <a:ea typeface="+mn-ea"/>
                <a:cs typeface="+mn-cs"/>
              </a:rPr>
              <a:t> as properties then by using comparable interface we can sort student objects based on one or more than one properties. </a:t>
            </a:r>
          </a:p>
          <a:p>
            <a:r>
              <a:rPr lang="en-US" sz="2200" dirty="0">
                <a:latin typeface="Arial" charset="0"/>
                <a:ea typeface="+mn-ea"/>
                <a:cs typeface="+mn-cs"/>
              </a:rPr>
              <a:t>Methods of Comparator interface:</a:t>
            </a:r>
          </a:p>
          <a:p>
            <a:r>
              <a:rPr lang="en-US" sz="2200" b="1" dirty="0">
                <a:latin typeface="Arial" charset="0"/>
                <a:ea typeface="+mn-ea"/>
                <a:cs typeface="+mn-cs"/>
              </a:rPr>
              <a:t>compare(Object obj1,Object obj2): </a:t>
            </a:r>
            <a:r>
              <a:rPr lang="en-US" sz="2200" dirty="0">
                <a:latin typeface="Arial" charset="0"/>
                <a:ea typeface="+mn-ea"/>
                <a:cs typeface="+mn-cs"/>
              </a:rPr>
              <a:t>It is used to compare the two objects. It returns +</a:t>
            </a:r>
            <a:r>
              <a:rPr lang="en-US" sz="2200" dirty="0" err="1">
                <a:latin typeface="Arial" charset="0"/>
                <a:ea typeface="+mn-ea"/>
                <a:cs typeface="+mn-cs"/>
              </a:rPr>
              <a:t>ve</a:t>
            </a:r>
            <a:r>
              <a:rPr lang="en-US" sz="2200" dirty="0">
                <a:latin typeface="Arial" charset="0"/>
                <a:ea typeface="+mn-ea"/>
                <a:cs typeface="+mn-cs"/>
              </a:rPr>
              <a:t> integer if first object is greater than the second object, 0 if first object is equals to the second object and –</a:t>
            </a:r>
            <a:r>
              <a:rPr lang="en-US" sz="2200" dirty="0" err="1">
                <a:latin typeface="Arial" charset="0"/>
                <a:ea typeface="+mn-ea"/>
                <a:cs typeface="+mn-cs"/>
              </a:rPr>
              <a:t>ve</a:t>
            </a:r>
            <a:r>
              <a:rPr lang="en-US" sz="2200" dirty="0">
                <a:latin typeface="Arial" charset="0"/>
                <a:ea typeface="+mn-ea"/>
                <a:cs typeface="+mn-cs"/>
              </a:rPr>
              <a:t> integer if first object is less than the second object.</a:t>
            </a:r>
          </a:p>
          <a:p>
            <a:r>
              <a:rPr lang="en-US" sz="2200" dirty="0">
                <a:latin typeface="Arial" charset="0"/>
                <a:ea typeface="+mn-ea"/>
                <a:cs typeface="+mn-cs"/>
              </a:rPr>
              <a:t>Syntax: public </a:t>
            </a:r>
            <a:r>
              <a:rPr lang="en-US" sz="2200" dirty="0" err="1">
                <a:latin typeface="Arial" charset="0"/>
                <a:ea typeface="+mn-ea"/>
                <a:cs typeface="+mn-cs"/>
              </a:rPr>
              <a:t>int</a:t>
            </a:r>
            <a:r>
              <a:rPr lang="en-US" sz="2200" dirty="0">
                <a:latin typeface="Arial" charset="0"/>
                <a:ea typeface="+mn-ea"/>
                <a:cs typeface="+mn-cs"/>
              </a:rPr>
              <a:t> compare(Object obj1,Object obj2).</a:t>
            </a:r>
          </a:p>
          <a:p>
            <a:endParaRPr lang="en-IN" dirty="0"/>
          </a:p>
        </p:txBody>
      </p:sp>
    </p:spTree>
    <p:extLst>
      <p:ext uri="{BB962C8B-B14F-4D97-AF65-F5344CB8AC3E}">
        <p14:creationId xmlns:p14="http://schemas.microsoft.com/office/powerpoint/2010/main" val="1020812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0A0C-FFE5-46B2-B3D9-341F7B0EB6A2}"/>
              </a:ext>
            </a:extLst>
          </p:cNvPr>
          <p:cNvSpPr>
            <a:spLocks noGrp="1"/>
          </p:cNvSpPr>
          <p:nvPr>
            <p:ph type="title"/>
          </p:nvPr>
        </p:nvSpPr>
        <p:spPr/>
        <p:txBody>
          <a:bodyPr/>
          <a:lstStyle/>
          <a:p>
            <a:r>
              <a:rPr lang="en-US" dirty="0"/>
              <a:t>Comparator EXAMPLE</a:t>
            </a:r>
            <a:endParaRPr lang="en-IN" dirty="0"/>
          </a:p>
        </p:txBody>
      </p:sp>
      <p:pic>
        <p:nvPicPr>
          <p:cNvPr id="3" name="Picture 2">
            <a:extLst>
              <a:ext uri="{FF2B5EF4-FFF2-40B4-BE49-F238E27FC236}">
                <a16:creationId xmlns:a16="http://schemas.microsoft.com/office/drawing/2014/main" id="{0E4955A9-E598-4F1D-A50C-337E0BA96816}"/>
              </a:ext>
            </a:extLst>
          </p:cNvPr>
          <p:cNvPicPr>
            <a:picLocks noChangeAspect="1"/>
          </p:cNvPicPr>
          <p:nvPr/>
        </p:nvPicPr>
        <p:blipFill>
          <a:blip r:embed="rId2"/>
          <a:stretch>
            <a:fillRect/>
          </a:stretch>
        </p:blipFill>
        <p:spPr>
          <a:xfrm>
            <a:off x="533400" y="1314450"/>
            <a:ext cx="8839200" cy="5010150"/>
          </a:xfrm>
          <a:prstGeom prst="rect">
            <a:avLst/>
          </a:prstGeom>
        </p:spPr>
      </p:pic>
    </p:spTree>
    <p:extLst>
      <p:ext uri="{BB962C8B-B14F-4D97-AF65-F5344CB8AC3E}">
        <p14:creationId xmlns:p14="http://schemas.microsoft.com/office/powerpoint/2010/main" val="3671360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34AB-1978-45DF-89C3-42CD9FC6DED5}"/>
              </a:ext>
            </a:extLst>
          </p:cNvPr>
          <p:cNvSpPr>
            <a:spLocks noGrp="1"/>
          </p:cNvSpPr>
          <p:nvPr>
            <p:ph type="title"/>
          </p:nvPr>
        </p:nvSpPr>
        <p:spPr/>
        <p:txBody>
          <a:bodyPr/>
          <a:lstStyle/>
          <a:p>
            <a:r>
              <a:rPr lang="en-US" dirty="0"/>
              <a:t>Comparator EXAMPLE</a:t>
            </a:r>
            <a:endParaRPr lang="en-IN" dirty="0"/>
          </a:p>
        </p:txBody>
      </p:sp>
      <p:pic>
        <p:nvPicPr>
          <p:cNvPr id="3" name="Picture 2">
            <a:extLst>
              <a:ext uri="{FF2B5EF4-FFF2-40B4-BE49-F238E27FC236}">
                <a16:creationId xmlns:a16="http://schemas.microsoft.com/office/drawing/2014/main" id="{BBA0A0A5-227B-473F-B734-EF0FBF020B34}"/>
              </a:ext>
            </a:extLst>
          </p:cNvPr>
          <p:cNvPicPr>
            <a:picLocks noChangeAspect="1"/>
          </p:cNvPicPr>
          <p:nvPr/>
        </p:nvPicPr>
        <p:blipFill>
          <a:blip r:embed="rId2"/>
          <a:stretch>
            <a:fillRect/>
          </a:stretch>
        </p:blipFill>
        <p:spPr>
          <a:xfrm>
            <a:off x="368314" y="1295400"/>
            <a:ext cx="9766286" cy="4638675"/>
          </a:xfrm>
          <a:prstGeom prst="rect">
            <a:avLst/>
          </a:prstGeom>
        </p:spPr>
      </p:pic>
    </p:spTree>
    <p:extLst>
      <p:ext uri="{BB962C8B-B14F-4D97-AF65-F5344CB8AC3E}">
        <p14:creationId xmlns:p14="http://schemas.microsoft.com/office/powerpoint/2010/main" val="145498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64E6-228E-4123-9228-C26BA70064D1}"/>
              </a:ext>
            </a:extLst>
          </p:cNvPr>
          <p:cNvSpPr>
            <a:spLocks noGrp="1"/>
          </p:cNvSpPr>
          <p:nvPr>
            <p:ph type="title"/>
          </p:nvPr>
        </p:nvSpPr>
        <p:spPr/>
        <p:txBody>
          <a:bodyPr/>
          <a:lstStyle/>
          <a:p>
            <a:r>
              <a:rPr lang="en-US" dirty="0"/>
              <a:t>Comparator OUTPUT</a:t>
            </a:r>
            <a:endParaRPr lang="en-IN" dirty="0"/>
          </a:p>
        </p:txBody>
      </p:sp>
      <p:pic>
        <p:nvPicPr>
          <p:cNvPr id="3" name="Picture 2">
            <a:extLst>
              <a:ext uri="{FF2B5EF4-FFF2-40B4-BE49-F238E27FC236}">
                <a16:creationId xmlns:a16="http://schemas.microsoft.com/office/drawing/2014/main" id="{96FEBD81-23D1-4796-B4B0-92A966C24F58}"/>
              </a:ext>
            </a:extLst>
          </p:cNvPr>
          <p:cNvPicPr>
            <a:picLocks noChangeAspect="1"/>
          </p:cNvPicPr>
          <p:nvPr/>
        </p:nvPicPr>
        <p:blipFill>
          <a:blip r:embed="rId2"/>
          <a:stretch>
            <a:fillRect/>
          </a:stretch>
        </p:blipFill>
        <p:spPr>
          <a:xfrm>
            <a:off x="379200" y="1409700"/>
            <a:ext cx="10288800" cy="2628900"/>
          </a:xfrm>
          <a:prstGeom prst="rect">
            <a:avLst/>
          </a:prstGeom>
        </p:spPr>
      </p:pic>
    </p:spTree>
    <p:extLst>
      <p:ext uri="{BB962C8B-B14F-4D97-AF65-F5344CB8AC3E}">
        <p14:creationId xmlns:p14="http://schemas.microsoft.com/office/powerpoint/2010/main" val="3817528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DCF7-2865-43F8-B8EB-5281BABCB83A}"/>
              </a:ext>
            </a:extLst>
          </p:cNvPr>
          <p:cNvSpPr>
            <a:spLocks noGrp="1"/>
          </p:cNvSpPr>
          <p:nvPr>
            <p:ph type="title"/>
          </p:nvPr>
        </p:nvSpPr>
        <p:spPr>
          <a:xfrm>
            <a:off x="381000" y="258791"/>
            <a:ext cx="8680476" cy="612337"/>
          </a:xfrm>
        </p:spPr>
        <p:txBody>
          <a:bodyPr>
            <a:noAutofit/>
          </a:bodyPr>
          <a:lstStyle/>
          <a:p>
            <a:pPr algn="l"/>
            <a:r>
              <a:rPr lang="en-IN" dirty="0"/>
              <a:t>Comparable and comparator Difference</a:t>
            </a:r>
          </a:p>
        </p:txBody>
      </p:sp>
      <p:graphicFrame>
        <p:nvGraphicFramePr>
          <p:cNvPr id="4" name="Content Placeholder 3">
            <a:extLst>
              <a:ext uri="{FF2B5EF4-FFF2-40B4-BE49-F238E27FC236}">
                <a16:creationId xmlns:a16="http://schemas.microsoft.com/office/drawing/2014/main" id="{7B786C17-9DD9-4BD1-9CDF-2C907D6F8409}"/>
              </a:ext>
            </a:extLst>
          </p:cNvPr>
          <p:cNvGraphicFramePr>
            <a:graphicFrameLocks noGrp="1"/>
          </p:cNvGraphicFramePr>
          <p:nvPr>
            <p:ph idx="1"/>
            <p:extLst>
              <p:ext uri="{D42A27DB-BD31-4B8C-83A1-F6EECF244321}">
                <p14:modId xmlns:p14="http://schemas.microsoft.com/office/powerpoint/2010/main" val="3020893714"/>
              </p:ext>
            </p:extLst>
          </p:nvPr>
        </p:nvGraphicFramePr>
        <p:xfrm>
          <a:off x="533400" y="1447800"/>
          <a:ext cx="10896600" cy="4718165"/>
        </p:xfrm>
        <a:graphic>
          <a:graphicData uri="http://schemas.openxmlformats.org/drawingml/2006/table">
            <a:tbl>
              <a:tblPr>
                <a:tableStyleId>{3C2FFA5D-87B4-456A-9821-1D502468CF0F}</a:tableStyleId>
              </a:tblPr>
              <a:tblGrid>
                <a:gridCol w="5448300">
                  <a:extLst>
                    <a:ext uri="{9D8B030D-6E8A-4147-A177-3AD203B41FA5}">
                      <a16:colId xmlns:a16="http://schemas.microsoft.com/office/drawing/2014/main" val="1889026127"/>
                    </a:ext>
                  </a:extLst>
                </a:gridCol>
                <a:gridCol w="5448300">
                  <a:extLst>
                    <a:ext uri="{9D8B030D-6E8A-4147-A177-3AD203B41FA5}">
                      <a16:colId xmlns:a16="http://schemas.microsoft.com/office/drawing/2014/main" val="3380859713"/>
                    </a:ext>
                  </a:extLst>
                </a:gridCol>
              </a:tblGrid>
              <a:tr h="176761">
                <a:tc>
                  <a:txBody>
                    <a:bodyPr/>
                    <a:lstStyle/>
                    <a:p>
                      <a:r>
                        <a:rPr lang="en-IN" sz="2000" b="1" dirty="0"/>
                        <a:t>Comparable</a:t>
                      </a:r>
                    </a:p>
                  </a:txBody>
                  <a:tcPr marL="94529" marR="94529" marT="41145" marB="41145" anchor="ctr"/>
                </a:tc>
                <a:tc>
                  <a:txBody>
                    <a:bodyPr/>
                    <a:lstStyle/>
                    <a:p>
                      <a:r>
                        <a:rPr lang="en-IN" sz="2000" b="1" dirty="0"/>
                        <a:t>Comparator</a:t>
                      </a:r>
                    </a:p>
                  </a:txBody>
                  <a:tcPr marL="94529" marR="94529" marT="41145" marB="41145" anchor="ctr"/>
                </a:tc>
                <a:extLst>
                  <a:ext uri="{0D108BD9-81ED-4DB2-BD59-A6C34878D82A}">
                    <a16:rowId xmlns:a16="http://schemas.microsoft.com/office/drawing/2014/main" val="2488402713"/>
                  </a:ext>
                </a:extLst>
              </a:tr>
              <a:tr h="1069773">
                <a:tc>
                  <a:txBody>
                    <a:bodyPr/>
                    <a:lstStyle/>
                    <a:p>
                      <a:r>
                        <a:rPr lang="en-US" sz="2000" dirty="0"/>
                        <a:t>1) Comparable provides single sorting sequence. In other words, we can sort the collection on the basis of single element such as id or name or price etc.</a:t>
                      </a:r>
                    </a:p>
                  </a:txBody>
                  <a:tcPr marL="94529" marR="94529" marT="41145" marB="41145" anchor="ctr"/>
                </a:tc>
                <a:tc>
                  <a:txBody>
                    <a:bodyPr/>
                    <a:lstStyle/>
                    <a:p>
                      <a:r>
                        <a:rPr lang="en-US" sz="2000" dirty="0"/>
                        <a:t>Comparator provides multiple sorting sequence. In other words, we can sort the collection on the basis of multiple elements such as id, name and price etc.</a:t>
                      </a:r>
                    </a:p>
                  </a:txBody>
                  <a:tcPr marL="94529" marR="94529" marT="41145" marB="41145" anchor="ctr"/>
                </a:tc>
                <a:extLst>
                  <a:ext uri="{0D108BD9-81ED-4DB2-BD59-A6C34878D82A}">
                    <a16:rowId xmlns:a16="http://schemas.microsoft.com/office/drawing/2014/main" val="1142546780"/>
                  </a:ext>
                </a:extLst>
              </a:tr>
              <a:tr h="576032">
                <a:tc>
                  <a:txBody>
                    <a:bodyPr/>
                    <a:lstStyle/>
                    <a:p>
                      <a:r>
                        <a:rPr lang="en-US" sz="2000" dirty="0"/>
                        <a:t>2) Comparable affects the original class i.e. actual class is modified.</a:t>
                      </a:r>
                    </a:p>
                  </a:txBody>
                  <a:tcPr marL="94529" marR="94529" marT="41145" marB="41145" anchor="ctr"/>
                </a:tc>
                <a:tc>
                  <a:txBody>
                    <a:bodyPr/>
                    <a:lstStyle/>
                    <a:p>
                      <a:r>
                        <a:rPr lang="en-US" sz="2000" dirty="0"/>
                        <a:t>Comparator doesn't affect the original class i.e. actual class is not modified.</a:t>
                      </a:r>
                    </a:p>
                  </a:txBody>
                  <a:tcPr marL="94529" marR="94529" marT="41145" marB="41145" anchor="ctr"/>
                </a:tc>
                <a:extLst>
                  <a:ext uri="{0D108BD9-81ED-4DB2-BD59-A6C34878D82A}">
                    <a16:rowId xmlns:a16="http://schemas.microsoft.com/office/drawing/2014/main" val="3662494612"/>
                  </a:ext>
                </a:extLst>
              </a:tr>
              <a:tr h="576032">
                <a:tc>
                  <a:txBody>
                    <a:bodyPr/>
                    <a:lstStyle/>
                    <a:p>
                      <a:r>
                        <a:rPr lang="en-IN" sz="2000" dirty="0"/>
                        <a:t>3) Comparable provides </a:t>
                      </a:r>
                      <a:r>
                        <a:rPr lang="en-IN" sz="2000" dirty="0" err="1"/>
                        <a:t>compareTo</a:t>
                      </a:r>
                      <a:r>
                        <a:rPr lang="en-IN" sz="2000" dirty="0"/>
                        <a:t>() method to sort elements.</a:t>
                      </a:r>
                    </a:p>
                  </a:txBody>
                  <a:tcPr marL="94529" marR="94529" marT="41145" marB="41145" anchor="ctr"/>
                </a:tc>
                <a:tc>
                  <a:txBody>
                    <a:bodyPr/>
                    <a:lstStyle/>
                    <a:p>
                      <a:r>
                        <a:rPr lang="en-US" sz="2000" dirty="0"/>
                        <a:t>Comparator provides compare() method to sort elements.</a:t>
                      </a:r>
                    </a:p>
                  </a:txBody>
                  <a:tcPr marL="94529" marR="94529" marT="41145" marB="41145" anchor="ctr"/>
                </a:tc>
                <a:extLst>
                  <a:ext uri="{0D108BD9-81ED-4DB2-BD59-A6C34878D82A}">
                    <a16:rowId xmlns:a16="http://schemas.microsoft.com/office/drawing/2014/main" val="2912273498"/>
                  </a:ext>
                </a:extLst>
              </a:tr>
              <a:tr h="576032">
                <a:tc>
                  <a:txBody>
                    <a:bodyPr/>
                    <a:lstStyle/>
                    <a:p>
                      <a:r>
                        <a:rPr lang="en-US" sz="2000" dirty="0"/>
                        <a:t>4) Comparable is found in </a:t>
                      </a:r>
                      <a:r>
                        <a:rPr lang="en-US" sz="2000" dirty="0" err="1"/>
                        <a:t>java.lang</a:t>
                      </a:r>
                      <a:r>
                        <a:rPr lang="en-US" sz="2000" dirty="0"/>
                        <a:t> package.</a:t>
                      </a:r>
                    </a:p>
                  </a:txBody>
                  <a:tcPr marL="94529" marR="94529" marT="41145" marB="41145" anchor="ctr"/>
                </a:tc>
                <a:tc>
                  <a:txBody>
                    <a:bodyPr/>
                    <a:lstStyle/>
                    <a:p>
                      <a:r>
                        <a:rPr lang="en-US" sz="2000" dirty="0"/>
                        <a:t>Comparator is found in </a:t>
                      </a:r>
                      <a:r>
                        <a:rPr lang="en-US" sz="2000" dirty="0" err="1"/>
                        <a:t>java.util</a:t>
                      </a:r>
                      <a:r>
                        <a:rPr lang="en-US" sz="2000" dirty="0"/>
                        <a:t> package.</a:t>
                      </a:r>
                    </a:p>
                  </a:txBody>
                  <a:tcPr marL="94529" marR="94529" marT="41145" marB="41145" anchor="ctr"/>
                </a:tc>
                <a:extLst>
                  <a:ext uri="{0D108BD9-81ED-4DB2-BD59-A6C34878D82A}">
                    <a16:rowId xmlns:a16="http://schemas.microsoft.com/office/drawing/2014/main" val="3316632956"/>
                  </a:ext>
                </a:extLst>
              </a:tr>
              <a:tr h="1069773">
                <a:tc>
                  <a:txBody>
                    <a:bodyPr/>
                    <a:lstStyle/>
                    <a:p>
                      <a:r>
                        <a:rPr lang="en-US" sz="2000"/>
                        <a:t>5) We can sort the list elements of Comparable type by Collections.sort(List) method.</a:t>
                      </a:r>
                    </a:p>
                  </a:txBody>
                  <a:tcPr marL="94529" marR="94529" marT="41145" marB="41145" anchor="ctr"/>
                </a:tc>
                <a:tc>
                  <a:txBody>
                    <a:bodyPr/>
                    <a:lstStyle/>
                    <a:p>
                      <a:r>
                        <a:rPr lang="en-US" sz="2000" dirty="0"/>
                        <a:t>We can sort the list elements of Comparator type by </a:t>
                      </a:r>
                      <a:r>
                        <a:rPr lang="en-US" sz="2000" dirty="0" err="1"/>
                        <a:t>Collections.sort</a:t>
                      </a:r>
                      <a:r>
                        <a:rPr lang="en-US" sz="2000" dirty="0"/>
                        <a:t>(</a:t>
                      </a:r>
                      <a:r>
                        <a:rPr lang="en-US" sz="2000" dirty="0" err="1"/>
                        <a:t>List,Comparator</a:t>
                      </a:r>
                      <a:r>
                        <a:rPr lang="en-US" sz="2000" dirty="0"/>
                        <a:t>) method.</a:t>
                      </a:r>
                    </a:p>
                  </a:txBody>
                  <a:tcPr marL="94529" marR="94529" marT="41145" marB="41145" anchor="ctr"/>
                </a:tc>
                <a:extLst>
                  <a:ext uri="{0D108BD9-81ED-4DB2-BD59-A6C34878D82A}">
                    <a16:rowId xmlns:a16="http://schemas.microsoft.com/office/drawing/2014/main" val="3983263254"/>
                  </a:ext>
                </a:extLst>
              </a:tr>
            </a:tbl>
          </a:graphicData>
        </a:graphic>
      </p:graphicFrame>
    </p:spTree>
    <p:extLst>
      <p:ext uri="{BB962C8B-B14F-4D97-AF65-F5344CB8AC3E}">
        <p14:creationId xmlns:p14="http://schemas.microsoft.com/office/powerpoint/2010/main" val="351143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B8F3-C3F9-4E23-B80A-32DA216A8DB2}"/>
              </a:ext>
            </a:extLst>
          </p:cNvPr>
          <p:cNvSpPr>
            <a:spLocks noGrp="1"/>
          </p:cNvSpPr>
          <p:nvPr>
            <p:ph type="title"/>
          </p:nvPr>
        </p:nvSpPr>
        <p:spPr/>
        <p:txBody>
          <a:bodyPr>
            <a:normAutofit/>
          </a:bodyPr>
          <a:lstStyle/>
          <a:p>
            <a:pPr algn="l"/>
            <a:r>
              <a:rPr lang="en-IN" dirty="0"/>
              <a:t>Calendar</a:t>
            </a:r>
          </a:p>
        </p:txBody>
      </p:sp>
      <p:pic>
        <p:nvPicPr>
          <p:cNvPr id="7" name="Content Placeholder 6">
            <a:extLst>
              <a:ext uri="{FF2B5EF4-FFF2-40B4-BE49-F238E27FC236}">
                <a16:creationId xmlns:a16="http://schemas.microsoft.com/office/drawing/2014/main" id="{E786F546-1E7A-4457-A019-38D92BECD6FD}"/>
              </a:ext>
            </a:extLst>
          </p:cNvPr>
          <p:cNvPicPr>
            <a:picLocks noGrp="1" noChangeAspect="1"/>
          </p:cNvPicPr>
          <p:nvPr>
            <p:ph idx="1"/>
          </p:nvPr>
        </p:nvPicPr>
        <p:blipFill>
          <a:blip r:embed="rId2"/>
          <a:stretch>
            <a:fillRect/>
          </a:stretch>
        </p:blipFill>
        <p:spPr>
          <a:xfrm>
            <a:off x="379200" y="1352546"/>
            <a:ext cx="10043160" cy="3352800"/>
          </a:xfrm>
          <a:prstGeom prst="rect">
            <a:avLst/>
          </a:prstGeom>
        </p:spPr>
      </p:pic>
      <p:pic>
        <p:nvPicPr>
          <p:cNvPr id="8" name="Picture 7">
            <a:extLst>
              <a:ext uri="{FF2B5EF4-FFF2-40B4-BE49-F238E27FC236}">
                <a16:creationId xmlns:a16="http://schemas.microsoft.com/office/drawing/2014/main" id="{00A5721F-697A-406A-BA94-4C34681CE4E2}"/>
              </a:ext>
            </a:extLst>
          </p:cNvPr>
          <p:cNvPicPr>
            <a:picLocks noChangeAspect="1"/>
          </p:cNvPicPr>
          <p:nvPr/>
        </p:nvPicPr>
        <p:blipFill>
          <a:blip r:embed="rId3"/>
          <a:stretch>
            <a:fillRect/>
          </a:stretch>
        </p:blipFill>
        <p:spPr>
          <a:xfrm>
            <a:off x="379200" y="5232783"/>
            <a:ext cx="7686675" cy="809625"/>
          </a:xfrm>
          <a:prstGeom prst="rect">
            <a:avLst/>
          </a:prstGeom>
        </p:spPr>
      </p:pic>
      <p:sp>
        <p:nvSpPr>
          <p:cNvPr id="3" name="TextBox 2">
            <a:extLst>
              <a:ext uri="{FF2B5EF4-FFF2-40B4-BE49-F238E27FC236}">
                <a16:creationId xmlns:a16="http://schemas.microsoft.com/office/drawing/2014/main" id="{603AAB84-F6D4-4AAB-A8B8-BADB67876645}"/>
              </a:ext>
            </a:extLst>
          </p:cNvPr>
          <p:cNvSpPr txBox="1"/>
          <p:nvPr/>
        </p:nvSpPr>
        <p:spPr>
          <a:xfrm>
            <a:off x="379200" y="4382180"/>
            <a:ext cx="18288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749163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61DC-A485-4B16-A0ED-53278C74CBA3}"/>
              </a:ext>
            </a:extLst>
          </p:cNvPr>
          <p:cNvSpPr>
            <a:spLocks noGrp="1"/>
          </p:cNvSpPr>
          <p:nvPr>
            <p:ph type="title"/>
          </p:nvPr>
        </p:nvSpPr>
        <p:spPr/>
        <p:txBody>
          <a:bodyPr/>
          <a:lstStyle/>
          <a:p>
            <a:r>
              <a:rPr lang="en-IN" dirty="0"/>
              <a:t>Calendar</a:t>
            </a:r>
          </a:p>
        </p:txBody>
      </p:sp>
      <p:pic>
        <p:nvPicPr>
          <p:cNvPr id="3" name="Picture 2">
            <a:extLst>
              <a:ext uri="{FF2B5EF4-FFF2-40B4-BE49-F238E27FC236}">
                <a16:creationId xmlns:a16="http://schemas.microsoft.com/office/drawing/2014/main" id="{3238E04A-7AAD-4DB6-B499-15CE6BE7C711}"/>
              </a:ext>
            </a:extLst>
          </p:cNvPr>
          <p:cNvPicPr>
            <a:picLocks noChangeAspect="1"/>
          </p:cNvPicPr>
          <p:nvPr/>
        </p:nvPicPr>
        <p:blipFill>
          <a:blip r:embed="rId2"/>
          <a:stretch>
            <a:fillRect/>
          </a:stretch>
        </p:blipFill>
        <p:spPr>
          <a:xfrm>
            <a:off x="379200" y="1219200"/>
            <a:ext cx="8612400" cy="3352800"/>
          </a:xfrm>
          <a:prstGeom prst="rect">
            <a:avLst/>
          </a:prstGeom>
        </p:spPr>
      </p:pic>
      <p:pic>
        <p:nvPicPr>
          <p:cNvPr id="4" name="Picture 3">
            <a:extLst>
              <a:ext uri="{FF2B5EF4-FFF2-40B4-BE49-F238E27FC236}">
                <a16:creationId xmlns:a16="http://schemas.microsoft.com/office/drawing/2014/main" id="{EBDAD092-CE04-4A46-A4BD-7AABD854EDC2}"/>
              </a:ext>
            </a:extLst>
          </p:cNvPr>
          <p:cNvPicPr>
            <a:picLocks noChangeAspect="1"/>
          </p:cNvPicPr>
          <p:nvPr/>
        </p:nvPicPr>
        <p:blipFill>
          <a:blip r:embed="rId3"/>
          <a:stretch>
            <a:fillRect/>
          </a:stretch>
        </p:blipFill>
        <p:spPr>
          <a:xfrm>
            <a:off x="379200" y="4724400"/>
            <a:ext cx="5259600" cy="1600200"/>
          </a:xfrm>
          <a:prstGeom prst="rect">
            <a:avLst/>
          </a:prstGeom>
        </p:spPr>
      </p:pic>
    </p:spTree>
    <p:extLst>
      <p:ext uri="{BB962C8B-B14F-4D97-AF65-F5344CB8AC3E}">
        <p14:creationId xmlns:p14="http://schemas.microsoft.com/office/powerpoint/2010/main" val="2004384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CBCD0-1C6A-4C0F-B255-F06D3B211387}"/>
              </a:ext>
            </a:extLst>
          </p:cNvPr>
          <p:cNvSpPr>
            <a:spLocks noGrp="1"/>
          </p:cNvSpPr>
          <p:nvPr>
            <p:ph type="title"/>
          </p:nvPr>
        </p:nvSpPr>
        <p:spPr/>
        <p:txBody>
          <a:bodyPr/>
          <a:lstStyle/>
          <a:p>
            <a:r>
              <a:rPr lang="en-IN" dirty="0"/>
              <a:t>Date EXAMPLE</a:t>
            </a:r>
          </a:p>
        </p:txBody>
      </p:sp>
      <p:pic>
        <p:nvPicPr>
          <p:cNvPr id="3" name="Picture 2">
            <a:extLst>
              <a:ext uri="{FF2B5EF4-FFF2-40B4-BE49-F238E27FC236}">
                <a16:creationId xmlns:a16="http://schemas.microsoft.com/office/drawing/2014/main" id="{574F0077-0FD0-42C0-82E9-550C8F1E6FDB}"/>
              </a:ext>
            </a:extLst>
          </p:cNvPr>
          <p:cNvPicPr>
            <a:picLocks noChangeAspect="1"/>
          </p:cNvPicPr>
          <p:nvPr/>
        </p:nvPicPr>
        <p:blipFill>
          <a:blip r:embed="rId2"/>
          <a:stretch>
            <a:fillRect/>
          </a:stretch>
        </p:blipFill>
        <p:spPr>
          <a:xfrm>
            <a:off x="379200" y="1295400"/>
            <a:ext cx="10593600" cy="2819400"/>
          </a:xfrm>
          <a:prstGeom prst="rect">
            <a:avLst/>
          </a:prstGeom>
        </p:spPr>
      </p:pic>
      <p:pic>
        <p:nvPicPr>
          <p:cNvPr id="4" name="Picture 3">
            <a:extLst>
              <a:ext uri="{FF2B5EF4-FFF2-40B4-BE49-F238E27FC236}">
                <a16:creationId xmlns:a16="http://schemas.microsoft.com/office/drawing/2014/main" id="{644634E0-BE09-4F97-8D7C-27101F56A4D3}"/>
              </a:ext>
            </a:extLst>
          </p:cNvPr>
          <p:cNvPicPr>
            <a:picLocks noChangeAspect="1"/>
          </p:cNvPicPr>
          <p:nvPr/>
        </p:nvPicPr>
        <p:blipFill>
          <a:blip r:embed="rId3"/>
          <a:stretch>
            <a:fillRect/>
          </a:stretch>
        </p:blipFill>
        <p:spPr>
          <a:xfrm>
            <a:off x="379200" y="4552355"/>
            <a:ext cx="7524750" cy="1781175"/>
          </a:xfrm>
          <a:prstGeom prst="rect">
            <a:avLst/>
          </a:prstGeom>
        </p:spPr>
      </p:pic>
      <p:sp>
        <p:nvSpPr>
          <p:cNvPr id="5" name="TextBox 4">
            <a:extLst>
              <a:ext uri="{FF2B5EF4-FFF2-40B4-BE49-F238E27FC236}">
                <a16:creationId xmlns:a16="http://schemas.microsoft.com/office/drawing/2014/main" id="{CE732FA7-62EC-4216-B25D-62CBAD5AC188}"/>
              </a:ext>
            </a:extLst>
          </p:cNvPr>
          <p:cNvSpPr txBox="1"/>
          <p:nvPr/>
        </p:nvSpPr>
        <p:spPr>
          <a:xfrm>
            <a:off x="379200" y="4114800"/>
            <a:ext cx="2895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440743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8C77-C2C8-49FD-A294-245E6807B73D}"/>
              </a:ext>
            </a:extLst>
          </p:cNvPr>
          <p:cNvSpPr>
            <a:spLocks noGrp="1"/>
          </p:cNvSpPr>
          <p:nvPr>
            <p:ph type="title"/>
          </p:nvPr>
        </p:nvSpPr>
        <p:spPr/>
        <p:txBody>
          <a:bodyPr/>
          <a:lstStyle/>
          <a:p>
            <a:pPr algn="l"/>
            <a:r>
              <a:rPr lang="en-US" dirty="0" err="1"/>
              <a:t>Map.Entry</a:t>
            </a:r>
            <a:endParaRPr lang="en-IN" dirty="0"/>
          </a:p>
        </p:txBody>
      </p:sp>
      <p:sp>
        <p:nvSpPr>
          <p:cNvPr id="3" name="Content Placeholder 2">
            <a:extLst>
              <a:ext uri="{FF2B5EF4-FFF2-40B4-BE49-F238E27FC236}">
                <a16:creationId xmlns:a16="http://schemas.microsoft.com/office/drawing/2014/main" id="{F0385453-3CB8-4216-AE2E-8BEED2FB3AD4}"/>
              </a:ext>
            </a:extLst>
          </p:cNvPr>
          <p:cNvSpPr>
            <a:spLocks noGrp="1"/>
          </p:cNvSpPr>
          <p:nvPr>
            <p:ph idx="1"/>
          </p:nvPr>
        </p:nvSpPr>
        <p:spPr/>
        <p:txBody>
          <a:bodyPr/>
          <a:lstStyle/>
          <a:p>
            <a:pPr marL="0" indent="0">
              <a:buNone/>
            </a:pPr>
            <a:r>
              <a:rPr lang="en-US" sz="2000" dirty="0"/>
              <a:t>The </a:t>
            </a:r>
            <a:r>
              <a:rPr lang="en-US" sz="2000" dirty="0" err="1"/>
              <a:t>Map.Entry</a:t>
            </a:r>
            <a:r>
              <a:rPr lang="en-US" sz="2000" dirty="0"/>
              <a:t> interface enables you to work with a map entry.</a:t>
            </a:r>
          </a:p>
          <a:p>
            <a:pPr marL="0" indent="0">
              <a:buNone/>
            </a:pPr>
            <a:r>
              <a:rPr lang="en-US" sz="2000" dirty="0"/>
              <a:t>The </a:t>
            </a:r>
            <a:r>
              <a:rPr lang="en-US" sz="2000" b="1" dirty="0" err="1"/>
              <a:t>entrySet</a:t>
            </a:r>
            <a:r>
              <a:rPr lang="en-US" sz="2000" b="1" dirty="0"/>
              <a:t>( )</a:t>
            </a:r>
            <a:r>
              <a:rPr lang="en-US" sz="2000" dirty="0"/>
              <a:t> method declared by the Map interface returns a Set containing the map entries. Each of these set elements is a </a:t>
            </a:r>
            <a:r>
              <a:rPr lang="en-US" sz="2000" dirty="0" err="1"/>
              <a:t>Map.Entry</a:t>
            </a:r>
            <a:r>
              <a:rPr lang="en-US" sz="2000" dirty="0"/>
              <a:t> object.</a:t>
            </a:r>
          </a:p>
          <a:p>
            <a:pPr marL="0" indent="0">
              <a:buNone/>
            </a:pPr>
            <a:endParaRPr lang="en-US" sz="2000" dirty="0"/>
          </a:p>
          <a:p>
            <a:endParaRPr lang="en-IN" dirty="0"/>
          </a:p>
        </p:txBody>
      </p:sp>
    </p:spTree>
    <p:extLst>
      <p:ext uri="{BB962C8B-B14F-4D97-AF65-F5344CB8AC3E}">
        <p14:creationId xmlns:p14="http://schemas.microsoft.com/office/powerpoint/2010/main" val="3991929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EC769-7D26-436E-A083-B014A8AFE448}"/>
              </a:ext>
            </a:extLst>
          </p:cNvPr>
          <p:cNvSpPr>
            <a:spLocks noGrp="1"/>
          </p:cNvSpPr>
          <p:nvPr>
            <p:ph type="title"/>
          </p:nvPr>
        </p:nvSpPr>
        <p:spPr/>
        <p:txBody>
          <a:bodyPr/>
          <a:lstStyle/>
          <a:p>
            <a:r>
              <a:rPr lang="en-US" dirty="0" err="1"/>
              <a:t>Map.Entry</a:t>
            </a:r>
            <a:r>
              <a:rPr lang="en-US" dirty="0"/>
              <a:t> Example</a:t>
            </a:r>
            <a:endParaRPr lang="en-IN" dirty="0"/>
          </a:p>
        </p:txBody>
      </p:sp>
      <p:sp>
        <p:nvSpPr>
          <p:cNvPr id="4" name="Content Placeholder 3">
            <a:extLst>
              <a:ext uri="{FF2B5EF4-FFF2-40B4-BE49-F238E27FC236}">
                <a16:creationId xmlns:a16="http://schemas.microsoft.com/office/drawing/2014/main" id="{6324080C-5DFC-4138-BA29-4B86A6D750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99C6C1-4968-4E8D-8D74-4062FE26D8C4}"/>
              </a:ext>
            </a:extLst>
          </p:cNvPr>
          <p:cNvPicPr>
            <a:picLocks noChangeAspect="1"/>
          </p:cNvPicPr>
          <p:nvPr/>
        </p:nvPicPr>
        <p:blipFill>
          <a:blip r:embed="rId2"/>
          <a:stretch>
            <a:fillRect/>
          </a:stretch>
        </p:blipFill>
        <p:spPr>
          <a:xfrm>
            <a:off x="353798" y="1234848"/>
            <a:ext cx="9552201" cy="4861152"/>
          </a:xfrm>
          <a:prstGeom prst="rect">
            <a:avLst/>
          </a:prstGeom>
        </p:spPr>
      </p:pic>
    </p:spTree>
    <p:extLst>
      <p:ext uri="{BB962C8B-B14F-4D97-AF65-F5344CB8AC3E}">
        <p14:creationId xmlns:p14="http://schemas.microsoft.com/office/powerpoint/2010/main" val="659008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5CF04B-4E14-441B-8156-24FC1C1ECAF5}"/>
              </a:ext>
            </a:extLst>
          </p:cNvPr>
          <p:cNvSpPr>
            <a:spLocks noGrp="1"/>
          </p:cNvSpPr>
          <p:nvPr>
            <p:ph type="title"/>
          </p:nvPr>
        </p:nvSpPr>
        <p:spPr/>
        <p:txBody>
          <a:bodyPr/>
          <a:lstStyle/>
          <a:p>
            <a:br>
              <a:rPr lang="en-IN" dirty="0">
                <a:cs typeface="Arial" charset="0"/>
              </a:rPr>
            </a:br>
            <a:r>
              <a:rPr lang="en-IN" dirty="0">
                <a:cs typeface="Arial" charset="0"/>
              </a:rPr>
              <a:t>Collection Interfaces</a:t>
            </a:r>
            <a:br>
              <a:rPr lang="en-IN" dirty="0">
                <a:cs typeface="Arial" charset="0"/>
              </a:rPr>
            </a:br>
            <a:endParaRPr lang="en-IN" dirty="0"/>
          </a:p>
        </p:txBody>
      </p:sp>
      <p:pic>
        <p:nvPicPr>
          <p:cNvPr id="2097155" name="Picture 6"/>
          <p:cNvPicPr>
            <a:picLocks noChangeAspect="1" noChangeArrowheads="1"/>
          </p:cNvPicPr>
          <p:nvPr/>
        </p:nvPicPr>
        <p:blipFill>
          <a:blip r:embed="rId3" cstate="print"/>
          <a:srcRect/>
          <a:stretch>
            <a:fillRect/>
          </a:stretch>
        </p:blipFill>
        <p:spPr bwMode="auto">
          <a:xfrm>
            <a:off x="609601" y="1433662"/>
            <a:ext cx="11049000" cy="4662337"/>
          </a:xfrm>
          <a:prstGeom prst="rect">
            <a:avLst/>
          </a:prstGeom>
          <a:noFill/>
          <a:ln w="9525">
            <a:noFill/>
            <a:miter lim="800000"/>
            <a:headEnd/>
            <a:tailEnd/>
          </a:ln>
        </p:spPr>
      </p:pic>
    </p:spTree>
    <p:extLst>
      <p:ext uri="{BB962C8B-B14F-4D97-AF65-F5344CB8AC3E}">
        <p14:creationId xmlns:p14="http://schemas.microsoft.com/office/powerpoint/2010/main" val="2905023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E439-0D66-4413-A0FB-9073D7C2BBF4}"/>
              </a:ext>
            </a:extLst>
          </p:cNvPr>
          <p:cNvSpPr>
            <a:spLocks noGrp="1"/>
          </p:cNvSpPr>
          <p:nvPr>
            <p:ph type="title"/>
          </p:nvPr>
        </p:nvSpPr>
        <p:spPr/>
        <p:txBody>
          <a:bodyPr/>
          <a:lstStyle/>
          <a:p>
            <a:r>
              <a:rPr lang="en-IN" dirty="0"/>
              <a:t>MAP.ENTRY OUTPUT</a:t>
            </a:r>
          </a:p>
        </p:txBody>
      </p:sp>
      <p:pic>
        <p:nvPicPr>
          <p:cNvPr id="3" name="Picture 2">
            <a:extLst>
              <a:ext uri="{FF2B5EF4-FFF2-40B4-BE49-F238E27FC236}">
                <a16:creationId xmlns:a16="http://schemas.microsoft.com/office/drawing/2014/main" id="{FFA949A6-DC7E-4712-BD90-21B079E1E2CA}"/>
              </a:ext>
            </a:extLst>
          </p:cNvPr>
          <p:cNvPicPr>
            <a:picLocks noChangeAspect="1"/>
          </p:cNvPicPr>
          <p:nvPr/>
        </p:nvPicPr>
        <p:blipFill>
          <a:blip r:embed="rId2"/>
          <a:stretch>
            <a:fillRect/>
          </a:stretch>
        </p:blipFill>
        <p:spPr>
          <a:xfrm>
            <a:off x="379200" y="1447800"/>
            <a:ext cx="9831600" cy="2743200"/>
          </a:xfrm>
          <a:prstGeom prst="rect">
            <a:avLst/>
          </a:prstGeom>
        </p:spPr>
      </p:pic>
    </p:spTree>
    <p:extLst>
      <p:ext uri="{BB962C8B-B14F-4D97-AF65-F5344CB8AC3E}">
        <p14:creationId xmlns:p14="http://schemas.microsoft.com/office/powerpoint/2010/main" val="16194903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0636-4CDF-4748-9A1D-F11103E3CC61}"/>
              </a:ext>
            </a:extLst>
          </p:cNvPr>
          <p:cNvSpPr>
            <a:spLocks noGrp="1"/>
          </p:cNvSpPr>
          <p:nvPr>
            <p:ph type="title"/>
          </p:nvPr>
        </p:nvSpPr>
        <p:spPr/>
        <p:txBody>
          <a:bodyPr/>
          <a:lstStyle/>
          <a:p>
            <a:r>
              <a:rPr lang="en-IN" dirty="0" err="1"/>
              <a:t>ResourceBundle</a:t>
            </a:r>
            <a:r>
              <a:rPr lang="en-IN" dirty="0"/>
              <a:t> class in Java</a:t>
            </a:r>
          </a:p>
        </p:txBody>
      </p:sp>
      <p:sp>
        <p:nvSpPr>
          <p:cNvPr id="3" name="Rectangle 2">
            <a:extLst>
              <a:ext uri="{FF2B5EF4-FFF2-40B4-BE49-F238E27FC236}">
                <a16:creationId xmlns:a16="http://schemas.microsoft.com/office/drawing/2014/main" id="{31E1CDB6-EE7B-4B16-8248-45005A62D12E}"/>
              </a:ext>
            </a:extLst>
          </p:cNvPr>
          <p:cNvSpPr/>
          <p:nvPr/>
        </p:nvSpPr>
        <p:spPr>
          <a:xfrm>
            <a:off x="379200" y="1143000"/>
            <a:ext cx="10288800" cy="5262979"/>
          </a:xfrm>
          <a:prstGeom prst="rect">
            <a:avLst/>
          </a:prstGeom>
        </p:spPr>
        <p:txBody>
          <a:bodyPr wrap="square">
            <a:spAutoFit/>
          </a:bodyPr>
          <a:lstStyle/>
          <a:p>
            <a:pPr marL="342900" indent="-342900">
              <a:buFont typeface="Arial" panose="020B0604020202020204" pitchFamily="34" charset="0"/>
              <a:buChar char="•"/>
            </a:pPr>
            <a:r>
              <a:rPr lang="en-US" sz="2400" dirty="0"/>
              <a:t>The </a:t>
            </a:r>
            <a:r>
              <a:rPr lang="en-US" sz="2400" b="1" dirty="0" err="1"/>
              <a:t>ResourceBundle</a:t>
            </a:r>
            <a:r>
              <a:rPr lang="en-US" sz="2400" b="1" dirty="0"/>
              <a:t> class</a:t>
            </a:r>
            <a:r>
              <a:rPr lang="en-US" sz="2400" dirty="0"/>
              <a:t> is used to internationalize the messages. In other words, we can say that it provides a mechanism to globalize the messages.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hardcoded message is not considered good in terms of programming, because it differs from one country to another. So we use the </a:t>
            </a:r>
            <a:r>
              <a:rPr lang="en-US" sz="2400" dirty="0" err="1"/>
              <a:t>ResourceBundle</a:t>
            </a:r>
            <a:r>
              <a:rPr lang="en-US" sz="2400" dirty="0"/>
              <a:t> class to globalize the messages.</a:t>
            </a:r>
          </a:p>
          <a:p>
            <a:pPr marL="342900" indent="-342900">
              <a:buFont typeface="Arial" panose="020B0604020202020204" pitchFamily="34" charset="0"/>
              <a:buChar char="•"/>
            </a:pPr>
            <a:r>
              <a:rPr lang="en-US" sz="2400" dirty="0"/>
              <a:t> </a:t>
            </a:r>
          </a:p>
          <a:p>
            <a:pPr marL="342900" indent="-342900">
              <a:buFont typeface="Arial" panose="020B0604020202020204" pitchFamily="34" charset="0"/>
              <a:buChar char="•"/>
            </a:pPr>
            <a:r>
              <a:rPr lang="en-US" sz="2400" dirty="0"/>
              <a:t>The </a:t>
            </a:r>
            <a:r>
              <a:rPr lang="en-US" sz="2400" dirty="0" err="1"/>
              <a:t>ResourceBundle</a:t>
            </a:r>
            <a:r>
              <a:rPr lang="en-US" sz="2400" dirty="0"/>
              <a:t> class loads this information from the properties file that contains the messages.</a:t>
            </a:r>
          </a:p>
          <a:p>
            <a:pPr marL="342900" indent="-342900">
              <a:buFont typeface="Arial" panose="020B0604020202020204" pitchFamily="34" charset="0"/>
              <a:buChar char="•"/>
            </a:pPr>
            <a:endParaRPr lang="en-US" sz="2400" dirty="0">
              <a:effectLst/>
            </a:endParaRPr>
          </a:p>
          <a:p>
            <a:pPr marL="342900" indent="-342900">
              <a:buFont typeface="Arial" panose="020B0604020202020204" pitchFamily="34" charset="0"/>
              <a:buChar char="•"/>
            </a:pPr>
            <a:r>
              <a:rPr lang="en-US" sz="2400" dirty="0"/>
              <a:t>Conventionally, the name of the properties file should be </a:t>
            </a:r>
            <a:r>
              <a:rPr lang="en-US" sz="2400" b="1" dirty="0" err="1"/>
              <a:t>filename_languagecode_country</a:t>
            </a:r>
            <a:r>
              <a:rPr lang="en-US" sz="2400" dirty="0"/>
              <a:t> code for example </a:t>
            </a:r>
            <a:r>
              <a:rPr lang="en-US" sz="2400" b="1" dirty="0" err="1"/>
              <a:t>MyMessage_en_US.properties</a:t>
            </a:r>
            <a:r>
              <a:rPr lang="en-US" sz="2400" dirty="0"/>
              <a:t>.</a:t>
            </a:r>
            <a:endParaRPr lang="en-US" sz="2400" dirty="0">
              <a:effectLst/>
            </a:endParaRPr>
          </a:p>
        </p:txBody>
      </p:sp>
    </p:spTree>
    <p:extLst>
      <p:ext uri="{BB962C8B-B14F-4D97-AF65-F5344CB8AC3E}">
        <p14:creationId xmlns:p14="http://schemas.microsoft.com/office/powerpoint/2010/main" val="1522454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F8A0-2156-437B-8763-06519A21C50B}"/>
              </a:ext>
            </a:extLst>
          </p:cNvPr>
          <p:cNvSpPr>
            <a:spLocks noGrp="1"/>
          </p:cNvSpPr>
          <p:nvPr>
            <p:ph type="title"/>
          </p:nvPr>
        </p:nvSpPr>
        <p:spPr/>
        <p:txBody>
          <a:bodyPr/>
          <a:lstStyle/>
          <a:p>
            <a:r>
              <a:rPr lang="en-US" dirty="0"/>
              <a:t>Commonly used methods of </a:t>
            </a:r>
            <a:r>
              <a:rPr lang="en-US" dirty="0" err="1"/>
              <a:t>ResourceBundle</a:t>
            </a:r>
            <a:r>
              <a:rPr lang="en-US" dirty="0"/>
              <a:t> class</a:t>
            </a:r>
            <a:endParaRPr lang="en-IN" dirty="0"/>
          </a:p>
        </p:txBody>
      </p:sp>
      <p:sp>
        <p:nvSpPr>
          <p:cNvPr id="3" name="Rectangle 2">
            <a:extLst>
              <a:ext uri="{FF2B5EF4-FFF2-40B4-BE49-F238E27FC236}">
                <a16:creationId xmlns:a16="http://schemas.microsoft.com/office/drawing/2014/main" id="{26BC2B4E-A827-49E2-903E-1FCDF983A27D}"/>
              </a:ext>
            </a:extLst>
          </p:cNvPr>
          <p:cNvSpPr/>
          <p:nvPr/>
        </p:nvSpPr>
        <p:spPr>
          <a:xfrm>
            <a:off x="379200" y="1219200"/>
            <a:ext cx="9679200" cy="4893647"/>
          </a:xfrm>
          <a:prstGeom prst="rect">
            <a:avLst/>
          </a:prstGeom>
        </p:spPr>
        <p:txBody>
          <a:bodyPr wrap="square">
            <a:spAutoFit/>
          </a:bodyPr>
          <a:lstStyle/>
          <a:p>
            <a:r>
              <a:rPr lang="en-US" sz="2400" dirty="0"/>
              <a:t>There are many methods in the </a:t>
            </a:r>
            <a:r>
              <a:rPr lang="en-US" sz="2400" dirty="0" err="1"/>
              <a:t>ResourceBundle</a:t>
            </a:r>
            <a:r>
              <a:rPr lang="en-US" sz="2400" dirty="0"/>
              <a:t> class.</a:t>
            </a:r>
          </a:p>
          <a:p>
            <a:r>
              <a:rPr lang="en-US" sz="2400" dirty="0"/>
              <a:t> Let's see the commonly used methods of the </a:t>
            </a:r>
            <a:r>
              <a:rPr lang="en-US" sz="2400" dirty="0" err="1"/>
              <a:t>ResourceBundle</a:t>
            </a:r>
            <a:r>
              <a:rPr lang="en-US" sz="2400" dirty="0"/>
              <a:t> class.</a:t>
            </a:r>
          </a:p>
          <a:p>
            <a:endParaRPr lang="en-US" sz="2400" dirty="0"/>
          </a:p>
          <a:p>
            <a:pPr>
              <a:buFont typeface="Arial" panose="020B0604020202020204" pitchFamily="34" charset="0"/>
              <a:buChar char="•"/>
            </a:pPr>
            <a:r>
              <a:rPr lang="en-US" sz="2400" b="1" dirty="0"/>
              <a:t>public static </a:t>
            </a:r>
            <a:r>
              <a:rPr lang="en-US" sz="2400" b="1" dirty="0" err="1"/>
              <a:t>ResourceBundle</a:t>
            </a:r>
            <a:r>
              <a:rPr lang="en-US" sz="2400" b="1" dirty="0"/>
              <a:t> </a:t>
            </a:r>
            <a:r>
              <a:rPr lang="en-US" sz="2400" b="1" dirty="0" err="1"/>
              <a:t>getBundle</a:t>
            </a:r>
            <a:r>
              <a:rPr lang="en-US" sz="2400" b="1" dirty="0"/>
              <a:t>(String </a:t>
            </a:r>
            <a:r>
              <a:rPr lang="en-US" sz="2400" b="1" dirty="0" err="1"/>
              <a:t>basename</a:t>
            </a:r>
            <a:r>
              <a:rPr lang="en-US" sz="2400" b="1" dirty="0"/>
              <a:t>)</a:t>
            </a:r>
            <a:r>
              <a:rPr lang="en-US" sz="2400" dirty="0"/>
              <a:t> returns the instance of the </a:t>
            </a:r>
            <a:r>
              <a:rPr lang="en-US" sz="2400" dirty="0" err="1"/>
              <a:t>ResourceBundle</a:t>
            </a:r>
            <a:r>
              <a:rPr lang="en-US" sz="2400" dirty="0"/>
              <a:t> class for the default locale.</a:t>
            </a:r>
          </a:p>
          <a:p>
            <a:endParaRPr lang="en-US" sz="2400" dirty="0"/>
          </a:p>
          <a:p>
            <a:pPr>
              <a:buFont typeface="Arial" panose="020B0604020202020204" pitchFamily="34" charset="0"/>
              <a:buChar char="•"/>
            </a:pPr>
            <a:r>
              <a:rPr lang="en-US" sz="2400" b="1" dirty="0"/>
              <a:t>public static </a:t>
            </a:r>
            <a:r>
              <a:rPr lang="en-US" sz="2400" b="1" dirty="0" err="1"/>
              <a:t>ResourceBundle</a:t>
            </a:r>
            <a:r>
              <a:rPr lang="en-US" sz="2400" b="1" dirty="0"/>
              <a:t> </a:t>
            </a:r>
            <a:r>
              <a:rPr lang="en-US" sz="2400" b="1" dirty="0" err="1"/>
              <a:t>getBundle</a:t>
            </a:r>
            <a:r>
              <a:rPr lang="en-US" sz="2400" b="1" dirty="0"/>
              <a:t>(String </a:t>
            </a:r>
            <a:r>
              <a:rPr lang="en-US" sz="2400" b="1" dirty="0" err="1"/>
              <a:t>basename</a:t>
            </a:r>
            <a:r>
              <a:rPr lang="en-US" sz="2400" b="1" dirty="0"/>
              <a:t>, Locale locale)</a:t>
            </a:r>
            <a:r>
              <a:rPr lang="en-US" sz="2400" dirty="0"/>
              <a:t> returns the instance of the </a:t>
            </a:r>
            <a:r>
              <a:rPr lang="en-US" sz="2400" dirty="0" err="1"/>
              <a:t>ResourceBundle</a:t>
            </a:r>
            <a:r>
              <a:rPr lang="en-US" sz="2400" dirty="0"/>
              <a:t> class for the specified locale.</a:t>
            </a:r>
          </a:p>
          <a:p>
            <a:endParaRPr lang="en-US" sz="2400" dirty="0"/>
          </a:p>
          <a:p>
            <a:pPr>
              <a:buFont typeface="Arial" panose="020B0604020202020204" pitchFamily="34" charset="0"/>
              <a:buChar char="•"/>
            </a:pPr>
            <a:r>
              <a:rPr lang="en-US" sz="2400" b="1" dirty="0"/>
              <a:t>public String </a:t>
            </a:r>
            <a:r>
              <a:rPr lang="en-US" sz="2400" b="1" dirty="0" err="1"/>
              <a:t>getString</a:t>
            </a:r>
            <a:r>
              <a:rPr lang="en-US" sz="2400" b="1" dirty="0"/>
              <a:t>(String key)</a:t>
            </a:r>
            <a:r>
              <a:rPr lang="en-US" sz="2400" dirty="0"/>
              <a:t> returns the value for the corresponding key from this resource bundle.</a:t>
            </a:r>
            <a:endParaRPr lang="en-US" sz="2400" dirty="0">
              <a:effectLst/>
            </a:endParaRPr>
          </a:p>
        </p:txBody>
      </p:sp>
    </p:spTree>
    <p:extLst>
      <p:ext uri="{BB962C8B-B14F-4D97-AF65-F5344CB8AC3E}">
        <p14:creationId xmlns:p14="http://schemas.microsoft.com/office/powerpoint/2010/main" val="3223515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0D7BC-2EF3-49DA-AC52-A5D19999E8F5}"/>
              </a:ext>
            </a:extLst>
          </p:cNvPr>
          <p:cNvSpPr>
            <a:spLocks noGrp="1"/>
          </p:cNvSpPr>
          <p:nvPr>
            <p:ph type="title"/>
          </p:nvPr>
        </p:nvSpPr>
        <p:spPr/>
        <p:txBody>
          <a:bodyPr/>
          <a:lstStyle/>
          <a:p>
            <a:r>
              <a:rPr lang="en-IN" dirty="0"/>
              <a:t>Example of </a:t>
            </a:r>
            <a:r>
              <a:rPr lang="en-IN" dirty="0" err="1"/>
              <a:t>ResourceBundle</a:t>
            </a:r>
            <a:r>
              <a:rPr lang="en-IN" dirty="0"/>
              <a:t> class</a:t>
            </a:r>
          </a:p>
        </p:txBody>
      </p:sp>
      <p:pic>
        <p:nvPicPr>
          <p:cNvPr id="4" name="Picture 3">
            <a:extLst>
              <a:ext uri="{FF2B5EF4-FFF2-40B4-BE49-F238E27FC236}">
                <a16:creationId xmlns:a16="http://schemas.microsoft.com/office/drawing/2014/main" id="{9A367F93-3BB3-4F00-AC94-1D4A9AA342E4}"/>
              </a:ext>
            </a:extLst>
          </p:cNvPr>
          <p:cNvPicPr>
            <a:picLocks noChangeAspect="1"/>
          </p:cNvPicPr>
          <p:nvPr/>
        </p:nvPicPr>
        <p:blipFill>
          <a:blip r:embed="rId2"/>
          <a:stretch>
            <a:fillRect/>
          </a:stretch>
        </p:blipFill>
        <p:spPr>
          <a:xfrm>
            <a:off x="375571" y="1219200"/>
            <a:ext cx="10481615" cy="2895600"/>
          </a:xfrm>
          <a:prstGeom prst="rect">
            <a:avLst/>
          </a:prstGeom>
        </p:spPr>
      </p:pic>
      <p:pic>
        <p:nvPicPr>
          <p:cNvPr id="5" name="Picture 4">
            <a:extLst>
              <a:ext uri="{FF2B5EF4-FFF2-40B4-BE49-F238E27FC236}">
                <a16:creationId xmlns:a16="http://schemas.microsoft.com/office/drawing/2014/main" id="{B5FEB517-EF2E-4EC0-BA8C-EF9BFA6A569A}"/>
              </a:ext>
            </a:extLst>
          </p:cNvPr>
          <p:cNvPicPr>
            <a:picLocks noChangeAspect="1"/>
          </p:cNvPicPr>
          <p:nvPr/>
        </p:nvPicPr>
        <p:blipFill>
          <a:blip r:embed="rId3"/>
          <a:stretch>
            <a:fillRect/>
          </a:stretch>
        </p:blipFill>
        <p:spPr>
          <a:xfrm>
            <a:off x="375571" y="4343400"/>
            <a:ext cx="7545600" cy="1177159"/>
          </a:xfrm>
          <a:prstGeom prst="rect">
            <a:avLst/>
          </a:prstGeom>
        </p:spPr>
      </p:pic>
    </p:spTree>
    <p:extLst>
      <p:ext uri="{BB962C8B-B14F-4D97-AF65-F5344CB8AC3E}">
        <p14:creationId xmlns:p14="http://schemas.microsoft.com/office/powerpoint/2010/main" val="3103511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8C15-3650-4B26-98D0-F64BCAE0350E}"/>
              </a:ext>
            </a:extLst>
          </p:cNvPr>
          <p:cNvSpPr>
            <a:spLocks noGrp="1"/>
          </p:cNvSpPr>
          <p:nvPr>
            <p:ph type="title"/>
          </p:nvPr>
        </p:nvSpPr>
        <p:spPr/>
        <p:txBody>
          <a:bodyPr/>
          <a:lstStyle/>
          <a:p>
            <a:r>
              <a:rPr lang="en-IN" dirty="0"/>
              <a:t>STRINGTOKENIZER</a:t>
            </a:r>
          </a:p>
        </p:txBody>
      </p:sp>
      <p:sp>
        <p:nvSpPr>
          <p:cNvPr id="3" name="Rectangle 2">
            <a:extLst>
              <a:ext uri="{FF2B5EF4-FFF2-40B4-BE49-F238E27FC236}">
                <a16:creationId xmlns:a16="http://schemas.microsoft.com/office/drawing/2014/main" id="{32CDE1A5-4C79-4C9A-82FD-88D189DB7CA2}"/>
              </a:ext>
            </a:extLst>
          </p:cNvPr>
          <p:cNvSpPr/>
          <p:nvPr/>
        </p:nvSpPr>
        <p:spPr>
          <a:xfrm>
            <a:off x="379200" y="1156904"/>
            <a:ext cx="11203200" cy="2308324"/>
          </a:xfrm>
          <a:prstGeom prst="rect">
            <a:avLst/>
          </a:prstGeom>
        </p:spPr>
        <p:txBody>
          <a:bodyPr wrap="square">
            <a:spAutoFit/>
          </a:bodyPr>
          <a:lstStyle/>
          <a:p>
            <a:pPr marL="342900" indent="-342900">
              <a:buFont typeface="Arial" panose="020B0604020202020204" pitchFamily="34" charset="0"/>
              <a:buChar char="•"/>
            </a:pPr>
            <a:r>
              <a:rPr lang="en-US" sz="2400" dirty="0"/>
              <a:t>The </a:t>
            </a:r>
            <a:r>
              <a:rPr lang="en-US" sz="2400" b="1" dirty="0" err="1"/>
              <a:t>java.util.StringTokenizer</a:t>
            </a:r>
            <a:r>
              <a:rPr lang="en-US" sz="2400" dirty="0"/>
              <a:t> class allows you to break a string into tokens. It is simple way to break string.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doesn't provide the facility to differentiate numbers, quoted strings, identifiers etc.</a:t>
            </a:r>
          </a:p>
          <a:p>
            <a:pPr marL="342900" indent="-342900">
              <a:buFont typeface="Arial" panose="020B0604020202020204" pitchFamily="34" charset="0"/>
              <a:buChar char="•"/>
            </a:pPr>
            <a:endParaRPr lang="en-US" sz="2400" dirty="0">
              <a:effectLst/>
            </a:endParaRPr>
          </a:p>
        </p:txBody>
      </p:sp>
      <p:graphicFrame>
        <p:nvGraphicFramePr>
          <p:cNvPr id="4" name="Table 3">
            <a:extLst>
              <a:ext uri="{FF2B5EF4-FFF2-40B4-BE49-F238E27FC236}">
                <a16:creationId xmlns:a16="http://schemas.microsoft.com/office/drawing/2014/main" id="{5BE44342-F40D-4EDE-8E62-7201DEB95AA5}"/>
              </a:ext>
            </a:extLst>
          </p:cNvPr>
          <p:cNvGraphicFramePr>
            <a:graphicFrameLocks noGrp="1"/>
          </p:cNvGraphicFramePr>
          <p:nvPr>
            <p:extLst>
              <p:ext uri="{D42A27DB-BD31-4B8C-83A1-F6EECF244321}">
                <p14:modId xmlns:p14="http://schemas.microsoft.com/office/powerpoint/2010/main" val="2425690579"/>
              </p:ext>
            </p:extLst>
          </p:nvPr>
        </p:nvGraphicFramePr>
        <p:xfrm>
          <a:off x="533400" y="3465228"/>
          <a:ext cx="11203200" cy="2560320"/>
        </p:xfrm>
        <a:graphic>
          <a:graphicData uri="http://schemas.openxmlformats.org/drawingml/2006/table">
            <a:tbl>
              <a:tblPr>
                <a:tableStyleId>{3C2FFA5D-87B4-456A-9821-1D502468CF0F}</a:tableStyleId>
              </a:tblPr>
              <a:tblGrid>
                <a:gridCol w="5601600">
                  <a:extLst>
                    <a:ext uri="{9D8B030D-6E8A-4147-A177-3AD203B41FA5}">
                      <a16:colId xmlns:a16="http://schemas.microsoft.com/office/drawing/2014/main" val="600987860"/>
                    </a:ext>
                  </a:extLst>
                </a:gridCol>
                <a:gridCol w="5601600">
                  <a:extLst>
                    <a:ext uri="{9D8B030D-6E8A-4147-A177-3AD203B41FA5}">
                      <a16:colId xmlns:a16="http://schemas.microsoft.com/office/drawing/2014/main" val="2208223054"/>
                    </a:ext>
                  </a:extLst>
                </a:gridCol>
              </a:tblGrid>
              <a:tr h="0">
                <a:tc>
                  <a:txBody>
                    <a:bodyPr/>
                    <a:lstStyle/>
                    <a:p>
                      <a:r>
                        <a:rPr lang="en-IN" b="1" dirty="0"/>
                        <a:t>Public method</a:t>
                      </a:r>
                    </a:p>
                  </a:txBody>
                  <a:tcPr anchor="ctr"/>
                </a:tc>
                <a:tc>
                  <a:txBody>
                    <a:bodyPr/>
                    <a:lstStyle/>
                    <a:p>
                      <a:r>
                        <a:rPr lang="en-IN" b="1" dirty="0"/>
                        <a:t>Description</a:t>
                      </a:r>
                    </a:p>
                  </a:txBody>
                  <a:tcPr anchor="ctr"/>
                </a:tc>
                <a:extLst>
                  <a:ext uri="{0D108BD9-81ED-4DB2-BD59-A6C34878D82A}">
                    <a16:rowId xmlns:a16="http://schemas.microsoft.com/office/drawing/2014/main" val="920444693"/>
                  </a:ext>
                </a:extLst>
              </a:tr>
              <a:tr h="0">
                <a:tc>
                  <a:txBody>
                    <a:bodyPr/>
                    <a:lstStyle/>
                    <a:p>
                      <a:r>
                        <a:rPr lang="en-IN"/>
                        <a:t>boolean hasMoreTokens()</a:t>
                      </a:r>
                    </a:p>
                  </a:txBody>
                  <a:tcPr anchor="ctr"/>
                </a:tc>
                <a:tc>
                  <a:txBody>
                    <a:bodyPr/>
                    <a:lstStyle/>
                    <a:p>
                      <a:r>
                        <a:rPr lang="en-US"/>
                        <a:t>checks if there is more tokens available.</a:t>
                      </a:r>
                    </a:p>
                  </a:txBody>
                  <a:tcPr anchor="ctr"/>
                </a:tc>
                <a:extLst>
                  <a:ext uri="{0D108BD9-81ED-4DB2-BD59-A6C34878D82A}">
                    <a16:rowId xmlns:a16="http://schemas.microsoft.com/office/drawing/2014/main" val="788693959"/>
                  </a:ext>
                </a:extLst>
              </a:tr>
              <a:tr h="0">
                <a:tc>
                  <a:txBody>
                    <a:bodyPr/>
                    <a:lstStyle/>
                    <a:p>
                      <a:r>
                        <a:rPr lang="en-IN" dirty="0"/>
                        <a:t>String </a:t>
                      </a:r>
                      <a:r>
                        <a:rPr lang="en-IN" dirty="0" err="1"/>
                        <a:t>nextToken</a:t>
                      </a:r>
                      <a:r>
                        <a:rPr lang="en-IN" dirty="0"/>
                        <a:t>()</a:t>
                      </a:r>
                    </a:p>
                  </a:txBody>
                  <a:tcPr anchor="ctr"/>
                </a:tc>
                <a:tc>
                  <a:txBody>
                    <a:bodyPr/>
                    <a:lstStyle/>
                    <a:p>
                      <a:r>
                        <a:rPr lang="en-US" dirty="0"/>
                        <a:t>returns the next token from the </a:t>
                      </a:r>
                      <a:r>
                        <a:rPr lang="en-US" dirty="0" err="1"/>
                        <a:t>StringTokenizer</a:t>
                      </a:r>
                      <a:r>
                        <a:rPr lang="en-US" dirty="0"/>
                        <a:t> object.</a:t>
                      </a:r>
                    </a:p>
                  </a:txBody>
                  <a:tcPr anchor="ctr"/>
                </a:tc>
                <a:extLst>
                  <a:ext uri="{0D108BD9-81ED-4DB2-BD59-A6C34878D82A}">
                    <a16:rowId xmlns:a16="http://schemas.microsoft.com/office/drawing/2014/main" val="4106231069"/>
                  </a:ext>
                </a:extLst>
              </a:tr>
              <a:tr h="0">
                <a:tc>
                  <a:txBody>
                    <a:bodyPr/>
                    <a:lstStyle/>
                    <a:p>
                      <a:r>
                        <a:rPr lang="en-IN"/>
                        <a:t>String nextToken(String delim)</a:t>
                      </a:r>
                    </a:p>
                  </a:txBody>
                  <a:tcPr anchor="ctr"/>
                </a:tc>
                <a:tc>
                  <a:txBody>
                    <a:bodyPr/>
                    <a:lstStyle/>
                    <a:p>
                      <a:r>
                        <a:rPr lang="en-US"/>
                        <a:t>returns the next token based on the delimeter.</a:t>
                      </a:r>
                    </a:p>
                  </a:txBody>
                  <a:tcPr anchor="ctr"/>
                </a:tc>
                <a:extLst>
                  <a:ext uri="{0D108BD9-81ED-4DB2-BD59-A6C34878D82A}">
                    <a16:rowId xmlns:a16="http://schemas.microsoft.com/office/drawing/2014/main" val="3691450759"/>
                  </a:ext>
                </a:extLst>
              </a:tr>
              <a:tr h="0">
                <a:tc>
                  <a:txBody>
                    <a:bodyPr/>
                    <a:lstStyle/>
                    <a:p>
                      <a:r>
                        <a:rPr lang="en-IN"/>
                        <a:t>boolean hasMoreElements()</a:t>
                      </a:r>
                    </a:p>
                  </a:txBody>
                  <a:tcPr anchor="ctr"/>
                </a:tc>
                <a:tc>
                  <a:txBody>
                    <a:bodyPr/>
                    <a:lstStyle/>
                    <a:p>
                      <a:r>
                        <a:rPr lang="en-IN"/>
                        <a:t>same as hasMoreTokens() method.</a:t>
                      </a:r>
                    </a:p>
                  </a:txBody>
                  <a:tcPr anchor="ctr"/>
                </a:tc>
                <a:extLst>
                  <a:ext uri="{0D108BD9-81ED-4DB2-BD59-A6C34878D82A}">
                    <a16:rowId xmlns:a16="http://schemas.microsoft.com/office/drawing/2014/main" val="34476359"/>
                  </a:ext>
                </a:extLst>
              </a:tr>
              <a:tr h="0">
                <a:tc>
                  <a:txBody>
                    <a:bodyPr/>
                    <a:lstStyle/>
                    <a:p>
                      <a:r>
                        <a:rPr lang="en-IN"/>
                        <a:t>Object nextElement()</a:t>
                      </a:r>
                    </a:p>
                  </a:txBody>
                  <a:tcPr anchor="ctr"/>
                </a:tc>
                <a:tc>
                  <a:txBody>
                    <a:bodyPr/>
                    <a:lstStyle/>
                    <a:p>
                      <a:r>
                        <a:rPr lang="en-US"/>
                        <a:t>same as nextToken() but its return type is Object.</a:t>
                      </a:r>
                    </a:p>
                  </a:txBody>
                  <a:tcPr anchor="ctr"/>
                </a:tc>
                <a:extLst>
                  <a:ext uri="{0D108BD9-81ED-4DB2-BD59-A6C34878D82A}">
                    <a16:rowId xmlns:a16="http://schemas.microsoft.com/office/drawing/2014/main" val="4084187180"/>
                  </a:ext>
                </a:extLst>
              </a:tr>
              <a:tr h="0">
                <a:tc>
                  <a:txBody>
                    <a:bodyPr/>
                    <a:lstStyle/>
                    <a:p>
                      <a:r>
                        <a:rPr lang="en-IN"/>
                        <a:t>int countTokens()</a:t>
                      </a:r>
                    </a:p>
                  </a:txBody>
                  <a:tcPr anchor="ctr"/>
                </a:tc>
                <a:tc>
                  <a:txBody>
                    <a:bodyPr/>
                    <a:lstStyle/>
                    <a:p>
                      <a:r>
                        <a:rPr lang="en-US" dirty="0"/>
                        <a:t>returns the total number of tokens.</a:t>
                      </a:r>
                    </a:p>
                  </a:txBody>
                  <a:tcPr anchor="ctr"/>
                </a:tc>
                <a:extLst>
                  <a:ext uri="{0D108BD9-81ED-4DB2-BD59-A6C34878D82A}">
                    <a16:rowId xmlns:a16="http://schemas.microsoft.com/office/drawing/2014/main" val="4267043121"/>
                  </a:ext>
                </a:extLst>
              </a:tr>
            </a:tbl>
          </a:graphicData>
        </a:graphic>
      </p:graphicFrame>
    </p:spTree>
    <p:extLst>
      <p:ext uri="{BB962C8B-B14F-4D97-AF65-F5344CB8AC3E}">
        <p14:creationId xmlns:p14="http://schemas.microsoft.com/office/powerpoint/2010/main" val="349737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DA84-4E9B-4E19-9529-22D1E6B65D53}"/>
              </a:ext>
            </a:extLst>
          </p:cNvPr>
          <p:cNvSpPr>
            <a:spLocks noGrp="1"/>
          </p:cNvSpPr>
          <p:nvPr>
            <p:ph type="title"/>
          </p:nvPr>
        </p:nvSpPr>
        <p:spPr/>
        <p:txBody>
          <a:bodyPr/>
          <a:lstStyle/>
          <a:p>
            <a:r>
              <a:rPr lang="en-IN" dirty="0"/>
              <a:t>STRINGTOKENIZER EXAMPLE</a:t>
            </a:r>
          </a:p>
        </p:txBody>
      </p:sp>
      <p:pic>
        <p:nvPicPr>
          <p:cNvPr id="4" name="Picture 3">
            <a:extLst>
              <a:ext uri="{FF2B5EF4-FFF2-40B4-BE49-F238E27FC236}">
                <a16:creationId xmlns:a16="http://schemas.microsoft.com/office/drawing/2014/main" id="{4945EC3D-7D3C-4C90-8B9F-D018A91CB884}"/>
              </a:ext>
            </a:extLst>
          </p:cNvPr>
          <p:cNvPicPr>
            <a:picLocks noChangeAspect="1"/>
          </p:cNvPicPr>
          <p:nvPr/>
        </p:nvPicPr>
        <p:blipFill>
          <a:blip r:embed="rId2"/>
          <a:stretch>
            <a:fillRect/>
          </a:stretch>
        </p:blipFill>
        <p:spPr>
          <a:xfrm>
            <a:off x="379200" y="1371600"/>
            <a:ext cx="7317000" cy="2362200"/>
          </a:xfrm>
          <a:prstGeom prst="rect">
            <a:avLst/>
          </a:prstGeom>
        </p:spPr>
      </p:pic>
      <p:pic>
        <p:nvPicPr>
          <p:cNvPr id="5" name="Picture 4">
            <a:extLst>
              <a:ext uri="{FF2B5EF4-FFF2-40B4-BE49-F238E27FC236}">
                <a16:creationId xmlns:a16="http://schemas.microsoft.com/office/drawing/2014/main" id="{7C04A246-E23E-40AB-B2E6-02F2BCCC61F9}"/>
              </a:ext>
            </a:extLst>
          </p:cNvPr>
          <p:cNvPicPr>
            <a:picLocks noChangeAspect="1"/>
          </p:cNvPicPr>
          <p:nvPr/>
        </p:nvPicPr>
        <p:blipFill>
          <a:blip r:embed="rId3"/>
          <a:stretch>
            <a:fillRect/>
          </a:stretch>
        </p:blipFill>
        <p:spPr>
          <a:xfrm>
            <a:off x="379200" y="4233041"/>
            <a:ext cx="6200775" cy="1266825"/>
          </a:xfrm>
          <a:prstGeom prst="rect">
            <a:avLst/>
          </a:prstGeom>
        </p:spPr>
      </p:pic>
    </p:spTree>
    <p:extLst>
      <p:ext uri="{BB962C8B-B14F-4D97-AF65-F5344CB8AC3E}">
        <p14:creationId xmlns:p14="http://schemas.microsoft.com/office/powerpoint/2010/main" val="1413565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2272-A625-4FEF-88D0-D4EF99E7C7F6}"/>
              </a:ext>
            </a:extLst>
          </p:cNvPr>
          <p:cNvSpPr>
            <a:spLocks noGrp="1"/>
          </p:cNvSpPr>
          <p:nvPr>
            <p:ph type="title"/>
          </p:nvPr>
        </p:nvSpPr>
        <p:spPr/>
        <p:txBody>
          <a:bodyPr>
            <a:normAutofit/>
          </a:bodyPr>
          <a:lstStyle/>
          <a:p>
            <a:pPr algn="l"/>
            <a:r>
              <a:rPr lang="en-IN" dirty="0"/>
              <a:t>Quiz</a:t>
            </a:r>
          </a:p>
        </p:txBody>
      </p:sp>
      <p:sp>
        <p:nvSpPr>
          <p:cNvPr id="3" name="Content Placeholder 2">
            <a:extLst>
              <a:ext uri="{FF2B5EF4-FFF2-40B4-BE49-F238E27FC236}">
                <a16:creationId xmlns:a16="http://schemas.microsoft.com/office/drawing/2014/main" id="{3B203B54-F354-48A3-A9DB-98E7F63C4ED8}"/>
              </a:ext>
            </a:extLst>
          </p:cNvPr>
          <p:cNvSpPr>
            <a:spLocks noGrp="1"/>
          </p:cNvSpPr>
          <p:nvPr>
            <p:ph idx="1"/>
          </p:nvPr>
        </p:nvSpPr>
        <p:spPr/>
        <p:txBody>
          <a:bodyPr>
            <a:normAutofit fontScale="55000" lnSpcReduction="20000"/>
          </a:bodyPr>
          <a:lstStyle/>
          <a:p>
            <a:pPr marL="0" indent="0">
              <a:buNone/>
            </a:pPr>
            <a:r>
              <a:rPr lang="en-US" sz="3800" dirty="0"/>
              <a:t>Which collection class allows you to grow or shrink its size and provides indexed access to its elements, but whose methods are not synchronized?</a:t>
            </a:r>
          </a:p>
          <a:p>
            <a:pPr marL="342900" lvl="1" indent="0">
              <a:buNone/>
            </a:pPr>
            <a:endParaRPr lang="en-US" sz="3800" dirty="0"/>
          </a:p>
          <a:p>
            <a:pPr marL="342900" lvl="1" indent="0">
              <a:buNone/>
            </a:pPr>
            <a:r>
              <a:rPr lang="en-US" sz="3800" dirty="0"/>
              <a:t>A. </a:t>
            </a:r>
            <a:r>
              <a:rPr lang="en-US" sz="3800" dirty="0" err="1"/>
              <a:t>java.util.HashSet</a:t>
            </a:r>
            <a:r>
              <a:rPr lang="en-US" sz="3800" dirty="0"/>
              <a:t> </a:t>
            </a:r>
          </a:p>
          <a:p>
            <a:pPr marL="342900" lvl="1" indent="0">
              <a:buNone/>
            </a:pPr>
            <a:r>
              <a:rPr lang="en-US" sz="3800" dirty="0"/>
              <a:t>B. </a:t>
            </a:r>
            <a:r>
              <a:rPr lang="en-US" sz="3800" dirty="0" err="1"/>
              <a:t>java.util.LinkedHashSet</a:t>
            </a:r>
            <a:r>
              <a:rPr lang="en-US" sz="3800" dirty="0"/>
              <a:t> </a:t>
            </a:r>
          </a:p>
          <a:p>
            <a:pPr marL="342900" lvl="1" indent="0">
              <a:buNone/>
            </a:pPr>
            <a:r>
              <a:rPr lang="en-US" sz="3800" dirty="0"/>
              <a:t>C. </a:t>
            </a:r>
            <a:r>
              <a:rPr lang="en-US" sz="3800" dirty="0" err="1"/>
              <a:t>java.util.List</a:t>
            </a:r>
            <a:r>
              <a:rPr lang="en-US" sz="3800" dirty="0"/>
              <a:t> </a:t>
            </a:r>
          </a:p>
          <a:p>
            <a:pPr marL="342900" lvl="1" indent="0">
              <a:buNone/>
            </a:pPr>
            <a:r>
              <a:rPr lang="en-US" sz="3800" dirty="0"/>
              <a:t>D. </a:t>
            </a:r>
            <a:r>
              <a:rPr lang="en-US" sz="3800" b="1" dirty="0" err="1"/>
              <a:t>java.util.ArrayList</a:t>
            </a:r>
            <a:r>
              <a:rPr lang="en-US" sz="3800" b="1" dirty="0"/>
              <a:t> </a:t>
            </a:r>
          </a:p>
          <a:p>
            <a:pPr marL="0" indent="0">
              <a:buNone/>
            </a:pPr>
            <a:endParaRPr lang="en-US" sz="3800" dirty="0"/>
          </a:p>
          <a:p>
            <a:pPr marL="0" indent="0">
              <a:buNone/>
            </a:pPr>
            <a:r>
              <a:rPr lang="en-US" sz="3800" dirty="0"/>
              <a:t>You need to store elements in a collection that guarantees that no duplicates are stored and all elements can be accessed in natural order. Which interface provides that capability?</a:t>
            </a:r>
          </a:p>
          <a:p>
            <a:pPr marL="0" indent="0">
              <a:buNone/>
            </a:pPr>
            <a:endParaRPr lang="en-US" sz="3800" dirty="0"/>
          </a:p>
          <a:p>
            <a:pPr marL="342900" lvl="1" indent="0">
              <a:buNone/>
            </a:pPr>
            <a:r>
              <a:rPr lang="en-US" sz="3800" dirty="0"/>
              <a:t>A. </a:t>
            </a:r>
            <a:r>
              <a:rPr lang="en-US" sz="3800" dirty="0" err="1"/>
              <a:t>java.util.Map</a:t>
            </a:r>
            <a:r>
              <a:rPr lang="en-US" sz="3800" dirty="0"/>
              <a:t> </a:t>
            </a:r>
          </a:p>
          <a:p>
            <a:pPr marL="342900" lvl="1" indent="0">
              <a:buNone/>
            </a:pPr>
            <a:r>
              <a:rPr lang="en-US" sz="3800" dirty="0"/>
              <a:t>B. </a:t>
            </a:r>
            <a:r>
              <a:rPr lang="en-US" sz="3800" b="1" dirty="0" err="1"/>
              <a:t>java.util.Set</a:t>
            </a:r>
            <a:r>
              <a:rPr lang="en-US" sz="3800" b="1" dirty="0"/>
              <a:t> </a:t>
            </a:r>
          </a:p>
          <a:p>
            <a:pPr marL="342900" lvl="1" indent="0">
              <a:buNone/>
            </a:pPr>
            <a:r>
              <a:rPr lang="en-US" sz="3800" dirty="0"/>
              <a:t>C. </a:t>
            </a:r>
            <a:r>
              <a:rPr lang="en-US" sz="3800" dirty="0" err="1"/>
              <a:t>java.util.List</a:t>
            </a:r>
            <a:r>
              <a:rPr lang="en-US" sz="3800" dirty="0"/>
              <a:t> </a:t>
            </a:r>
          </a:p>
          <a:p>
            <a:pPr marL="342900" lvl="1" indent="0">
              <a:buNone/>
            </a:pPr>
            <a:r>
              <a:rPr lang="en-US" sz="3800" dirty="0"/>
              <a:t>D. </a:t>
            </a:r>
            <a:r>
              <a:rPr lang="en-US" sz="3800" dirty="0" err="1"/>
              <a:t>java.util.Collection</a:t>
            </a:r>
            <a:r>
              <a:rPr lang="en-US" sz="3800" dirty="0"/>
              <a:t> </a:t>
            </a:r>
          </a:p>
          <a:p>
            <a:pPr marL="0" indent="0">
              <a:buNone/>
            </a:pPr>
            <a:r>
              <a:rPr lang="en-US" sz="3800" dirty="0"/>
              <a:t> </a:t>
            </a:r>
          </a:p>
          <a:p>
            <a:pPr marL="0" indent="0">
              <a:buNone/>
            </a:pPr>
            <a:endParaRPr lang="en-IN" sz="2200" dirty="0"/>
          </a:p>
        </p:txBody>
      </p:sp>
    </p:spTree>
    <p:extLst>
      <p:ext uri="{BB962C8B-B14F-4D97-AF65-F5344CB8AC3E}">
        <p14:creationId xmlns:p14="http://schemas.microsoft.com/office/powerpoint/2010/main" val="1623986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B0F3-344A-4CF2-A679-8F6E958C8A8D}"/>
              </a:ext>
            </a:extLst>
          </p:cNvPr>
          <p:cNvSpPr>
            <a:spLocks noGrp="1"/>
          </p:cNvSpPr>
          <p:nvPr>
            <p:ph type="title"/>
          </p:nvPr>
        </p:nvSpPr>
        <p:spPr/>
        <p:txBody>
          <a:bodyPr/>
          <a:lstStyle/>
          <a:p>
            <a:pPr algn="l"/>
            <a:r>
              <a:rPr lang="en-IN" dirty="0"/>
              <a:t>Quiz</a:t>
            </a:r>
          </a:p>
        </p:txBody>
      </p:sp>
      <p:sp>
        <p:nvSpPr>
          <p:cNvPr id="3" name="Content Placeholder 2">
            <a:extLst>
              <a:ext uri="{FF2B5EF4-FFF2-40B4-BE49-F238E27FC236}">
                <a16:creationId xmlns:a16="http://schemas.microsoft.com/office/drawing/2014/main" id="{3A38F91D-FABC-4552-9885-A125A404C476}"/>
              </a:ext>
            </a:extLst>
          </p:cNvPr>
          <p:cNvSpPr>
            <a:spLocks noGrp="1"/>
          </p:cNvSpPr>
          <p:nvPr>
            <p:ph idx="1"/>
          </p:nvPr>
        </p:nvSpPr>
        <p:spPr/>
        <p:txBody>
          <a:bodyPr>
            <a:normAutofit fontScale="85000" lnSpcReduction="20000"/>
          </a:bodyPr>
          <a:lstStyle/>
          <a:p>
            <a:pPr marL="0" indent="0">
              <a:buNone/>
            </a:pPr>
            <a:r>
              <a:rPr lang="en-IN" sz="2600" dirty="0"/>
              <a:t>Which interface provides the capability to store objects using a key-value pair?</a:t>
            </a:r>
          </a:p>
          <a:p>
            <a:pPr marL="0" indent="0">
              <a:buNone/>
            </a:pPr>
            <a:endParaRPr lang="en-IN" sz="2600" dirty="0"/>
          </a:p>
          <a:p>
            <a:pPr marL="342900" lvl="1" indent="0">
              <a:buNone/>
            </a:pPr>
            <a:r>
              <a:rPr lang="en-IN" sz="2600" dirty="0"/>
              <a:t>A. </a:t>
            </a:r>
            <a:r>
              <a:rPr lang="en-IN" sz="2600" b="1" dirty="0" err="1"/>
              <a:t>Java.util.Map</a:t>
            </a:r>
            <a:r>
              <a:rPr lang="en-IN" sz="2600" b="1" dirty="0"/>
              <a:t> </a:t>
            </a:r>
          </a:p>
          <a:p>
            <a:pPr marL="342900" lvl="1" indent="0">
              <a:buNone/>
            </a:pPr>
            <a:r>
              <a:rPr lang="en-IN" sz="2600" dirty="0"/>
              <a:t>B. </a:t>
            </a:r>
            <a:r>
              <a:rPr lang="en-IN" sz="2600" dirty="0" err="1"/>
              <a:t>Java.util.Set</a:t>
            </a:r>
            <a:r>
              <a:rPr lang="en-IN" sz="2600" dirty="0"/>
              <a:t> </a:t>
            </a:r>
          </a:p>
          <a:p>
            <a:pPr marL="342900" lvl="1" indent="0">
              <a:buNone/>
            </a:pPr>
            <a:r>
              <a:rPr lang="en-IN" sz="2600" dirty="0"/>
              <a:t>C. </a:t>
            </a:r>
            <a:r>
              <a:rPr lang="en-IN" sz="2600" dirty="0" err="1"/>
              <a:t>Java.util.List</a:t>
            </a:r>
            <a:r>
              <a:rPr lang="en-IN" sz="2600" dirty="0"/>
              <a:t> </a:t>
            </a:r>
          </a:p>
          <a:p>
            <a:pPr marL="342900" lvl="1" indent="0">
              <a:buNone/>
            </a:pPr>
            <a:r>
              <a:rPr lang="en-IN" sz="2600" dirty="0"/>
              <a:t>D. </a:t>
            </a:r>
            <a:r>
              <a:rPr lang="en-IN" sz="2600" dirty="0" err="1"/>
              <a:t>Java.util.Collection</a:t>
            </a:r>
            <a:endParaRPr lang="en-IN" sz="2600" dirty="0"/>
          </a:p>
          <a:p>
            <a:pPr marL="342900" lvl="1" indent="0">
              <a:buNone/>
            </a:pPr>
            <a:r>
              <a:rPr lang="en-IN" sz="2600" dirty="0"/>
              <a:t> </a:t>
            </a:r>
          </a:p>
          <a:p>
            <a:pPr marL="0" indent="0">
              <a:buNone/>
            </a:pPr>
            <a:r>
              <a:rPr lang="en-IN" sz="2600" dirty="0"/>
              <a:t>Which collection class allows you to access its elements by associating a key with an element's value, and provides synchronization?</a:t>
            </a:r>
          </a:p>
          <a:p>
            <a:pPr marL="0" indent="0">
              <a:buNone/>
            </a:pPr>
            <a:endParaRPr lang="en-IN" sz="2600" dirty="0"/>
          </a:p>
          <a:p>
            <a:pPr marL="342900" lvl="1" indent="0">
              <a:buNone/>
            </a:pPr>
            <a:r>
              <a:rPr lang="en-IN" sz="2600" dirty="0"/>
              <a:t> A. </a:t>
            </a:r>
            <a:r>
              <a:rPr lang="en-IN" sz="2600" dirty="0" err="1"/>
              <a:t>java.util.SortedMap</a:t>
            </a:r>
            <a:r>
              <a:rPr lang="en-IN" sz="2600" dirty="0"/>
              <a:t> </a:t>
            </a:r>
          </a:p>
          <a:p>
            <a:pPr marL="342900" lvl="1" indent="0">
              <a:buNone/>
            </a:pPr>
            <a:r>
              <a:rPr lang="en-IN" sz="2600" dirty="0"/>
              <a:t>B. </a:t>
            </a:r>
            <a:r>
              <a:rPr lang="en-IN" sz="2600" dirty="0" err="1"/>
              <a:t>java.util.TreeMap</a:t>
            </a:r>
            <a:r>
              <a:rPr lang="en-IN" sz="2600" dirty="0"/>
              <a:t> </a:t>
            </a:r>
          </a:p>
          <a:p>
            <a:pPr marL="342900" lvl="1" indent="0">
              <a:buNone/>
            </a:pPr>
            <a:r>
              <a:rPr lang="en-IN" sz="2600" dirty="0"/>
              <a:t>C. </a:t>
            </a:r>
            <a:r>
              <a:rPr lang="en-IN" sz="2600" dirty="0" err="1"/>
              <a:t>java.util.TreeSet</a:t>
            </a:r>
            <a:r>
              <a:rPr lang="en-IN" sz="2600" dirty="0"/>
              <a:t> </a:t>
            </a:r>
          </a:p>
          <a:p>
            <a:pPr marL="342900" lvl="1" indent="0">
              <a:buNone/>
            </a:pPr>
            <a:r>
              <a:rPr lang="en-IN" sz="2600" dirty="0"/>
              <a:t>D. </a:t>
            </a:r>
            <a:r>
              <a:rPr lang="en-IN" sz="2600" b="1" dirty="0" err="1"/>
              <a:t>java.util.Hashtable</a:t>
            </a:r>
            <a:r>
              <a:rPr lang="en-IN" sz="2600" b="1" dirty="0"/>
              <a:t> </a:t>
            </a:r>
          </a:p>
          <a:p>
            <a:pPr marL="0" indent="0">
              <a:buNone/>
            </a:pPr>
            <a:r>
              <a:rPr lang="en-IN" dirty="0"/>
              <a:t>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925005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E966-0228-40DC-9E51-366143950195}"/>
              </a:ext>
            </a:extLst>
          </p:cNvPr>
          <p:cNvSpPr>
            <a:spLocks noGrp="1"/>
          </p:cNvSpPr>
          <p:nvPr>
            <p:ph type="title"/>
          </p:nvPr>
        </p:nvSpPr>
        <p:spPr/>
        <p:txBody>
          <a:bodyPr/>
          <a:lstStyle/>
          <a:p>
            <a:pPr algn="l"/>
            <a:r>
              <a:rPr lang="en-IN" dirty="0"/>
              <a:t>Quiz</a:t>
            </a:r>
          </a:p>
        </p:txBody>
      </p:sp>
      <p:pic>
        <p:nvPicPr>
          <p:cNvPr id="5" name="Content Placeholder 4">
            <a:extLst>
              <a:ext uri="{FF2B5EF4-FFF2-40B4-BE49-F238E27FC236}">
                <a16:creationId xmlns:a16="http://schemas.microsoft.com/office/drawing/2014/main" id="{C9DC7BFA-836D-4471-B28E-F4D279716E3A}"/>
              </a:ext>
            </a:extLst>
          </p:cNvPr>
          <p:cNvPicPr>
            <a:picLocks noGrp="1" noChangeAspect="1"/>
          </p:cNvPicPr>
          <p:nvPr>
            <p:ph idx="1"/>
          </p:nvPr>
        </p:nvPicPr>
        <p:blipFill>
          <a:blip r:embed="rId2"/>
          <a:stretch>
            <a:fillRect/>
          </a:stretch>
        </p:blipFill>
        <p:spPr>
          <a:xfrm>
            <a:off x="394494" y="1091292"/>
            <a:ext cx="6768306" cy="4776107"/>
          </a:xfrm>
          <a:prstGeom prst="rect">
            <a:avLst/>
          </a:prstGeom>
        </p:spPr>
      </p:pic>
      <p:sp>
        <p:nvSpPr>
          <p:cNvPr id="4" name="Rectangle: Rounded Corners 3">
            <a:extLst>
              <a:ext uri="{FF2B5EF4-FFF2-40B4-BE49-F238E27FC236}">
                <a16:creationId xmlns:a16="http://schemas.microsoft.com/office/drawing/2014/main" id="{41EFD3EA-3773-4983-AFC7-A6F5D101F7FC}"/>
              </a:ext>
            </a:extLst>
          </p:cNvPr>
          <p:cNvSpPr/>
          <p:nvPr/>
        </p:nvSpPr>
        <p:spPr>
          <a:xfrm>
            <a:off x="7522122" y="3581400"/>
            <a:ext cx="28194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u="sng" dirty="0"/>
              <a:t>Output:</a:t>
            </a:r>
          </a:p>
          <a:p>
            <a:pPr algn="ctr"/>
            <a:r>
              <a:rPr lang="en-US" sz="1800" dirty="0"/>
              <a:t>Sunday</a:t>
            </a:r>
          </a:p>
          <a:p>
            <a:pPr algn="ctr"/>
            <a:r>
              <a:rPr lang="en-US" sz="1800" dirty="0"/>
              <a:t>Monday</a:t>
            </a:r>
          </a:p>
          <a:p>
            <a:pPr algn="ctr"/>
            <a:r>
              <a:rPr lang="en-US" sz="1800" dirty="0"/>
              <a:t>Tuesday</a:t>
            </a:r>
          </a:p>
          <a:p>
            <a:pPr algn="ctr"/>
            <a:r>
              <a:rPr lang="en-US" sz="1800" dirty="0"/>
              <a:t>Wednesday</a:t>
            </a:r>
          </a:p>
          <a:p>
            <a:pPr algn="ctr"/>
            <a:r>
              <a:rPr lang="en-US" sz="1800" dirty="0"/>
              <a:t>Thursday</a:t>
            </a:r>
          </a:p>
          <a:p>
            <a:pPr algn="ctr"/>
            <a:r>
              <a:rPr lang="en-US" sz="1800" dirty="0"/>
              <a:t>Friday</a:t>
            </a:r>
          </a:p>
          <a:p>
            <a:pPr algn="ctr"/>
            <a:r>
              <a:rPr lang="en-US" sz="1800" dirty="0"/>
              <a:t>Saturday</a:t>
            </a:r>
            <a:endParaRPr lang="en-IN" sz="1800" dirty="0"/>
          </a:p>
        </p:txBody>
      </p:sp>
    </p:spTree>
    <p:extLst>
      <p:ext uri="{BB962C8B-B14F-4D97-AF65-F5344CB8AC3E}">
        <p14:creationId xmlns:p14="http://schemas.microsoft.com/office/powerpoint/2010/main" val="735456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hlinkClick r:id="rId2"/>
              </a:rPr>
              <a:t>https://docs.oracle.com/javase/tutorial/collections/intro/</a:t>
            </a:r>
            <a:endParaRPr lang="en-IN" dirty="0"/>
          </a:p>
          <a:p>
            <a:r>
              <a:rPr lang="en-IN" dirty="0">
                <a:hlinkClick r:id="rId3"/>
              </a:rPr>
              <a:t>https://www.javatpoint.com/collections-in-java</a:t>
            </a:r>
            <a:endParaRPr lang="en-IN" dirty="0"/>
          </a:p>
          <a:p>
            <a:r>
              <a:rPr lang="en-IN" dirty="0">
                <a:hlinkClick r:id="rId4"/>
              </a:rPr>
              <a:t>https://www.tutorialspoint.com/java/java_collections.htm</a:t>
            </a:r>
            <a:endParaRPr lang="en-IN" dirty="0"/>
          </a:p>
          <a:p>
            <a:endParaRPr lang="en-IN" dirty="0"/>
          </a:p>
        </p:txBody>
      </p:sp>
    </p:spTree>
    <p:extLst>
      <p:ext uri="{BB962C8B-B14F-4D97-AF65-F5344CB8AC3E}">
        <p14:creationId xmlns:p14="http://schemas.microsoft.com/office/powerpoint/2010/main" val="237180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8418E1-9795-408F-B22D-F68C531124FF}"/>
              </a:ext>
            </a:extLst>
          </p:cNvPr>
          <p:cNvSpPr/>
          <p:nvPr/>
        </p:nvSpPr>
        <p:spPr>
          <a:xfrm>
            <a:off x="379200" y="1143001"/>
            <a:ext cx="5715000" cy="7109639"/>
          </a:xfrm>
          <a:prstGeom prst="rect">
            <a:avLst/>
          </a:prstGeom>
        </p:spPr>
        <p:txBody>
          <a:bodyPr wrap="square">
            <a:spAutoFit/>
          </a:bodyPr>
          <a:lstStyle/>
          <a:p>
            <a:r>
              <a:rPr lang="en-IN" sz="2400" dirty="0"/>
              <a:t>The Collection classes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4" name="Rectangle 3">
            <a:extLst>
              <a:ext uri="{FF2B5EF4-FFF2-40B4-BE49-F238E27FC236}">
                <a16:creationId xmlns:a16="http://schemas.microsoft.com/office/drawing/2014/main" id="{A729E86E-6BD7-4DB7-9C67-7AC875185793}"/>
              </a:ext>
            </a:extLst>
          </p:cNvPr>
          <p:cNvSpPr/>
          <p:nvPr/>
        </p:nvSpPr>
        <p:spPr>
          <a:xfrm>
            <a:off x="2618700" y="1735072"/>
            <a:ext cx="4572000" cy="2308324"/>
          </a:xfrm>
          <a:prstGeom prst="rect">
            <a:avLst/>
          </a:prstGeom>
        </p:spPr>
        <p:txBody>
          <a:bodyPr>
            <a:spAutoFit/>
          </a:bodyPr>
          <a:lstStyle/>
          <a:p>
            <a:pPr marL="342900" indent="-342900">
              <a:buFont typeface="+mj-lt"/>
              <a:buAutoNum type="arabicPeriod"/>
            </a:pPr>
            <a:r>
              <a:rPr lang="en-IN" sz="1800" dirty="0" err="1"/>
              <a:t>LinkedList</a:t>
            </a:r>
            <a:r>
              <a:rPr lang="en-IN" sz="1800" dirty="0"/>
              <a:t>  </a:t>
            </a:r>
          </a:p>
          <a:p>
            <a:pPr marL="342900" indent="-342900">
              <a:buFont typeface="+mj-lt"/>
              <a:buAutoNum type="arabicPeriod"/>
            </a:pPr>
            <a:r>
              <a:rPr lang="en-IN" sz="1800" dirty="0" err="1"/>
              <a:t>ArrayList</a:t>
            </a:r>
            <a:r>
              <a:rPr lang="en-IN" sz="1800" dirty="0"/>
              <a:t> </a:t>
            </a:r>
          </a:p>
          <a:p>
            <a:pPr marL="342900" indent="-342900">
              <a:buFont typeface="+mj-lt"/>
              <a:buAutoNum type="arabicPeriod"/>
            </a:pPr>
            <a:r>
              <a:rPr lang="en-IN" sz="1800" dirty="0" err="1"/>
              <a:t>HashSet</a:t>
            </a:r>
            <a:r>
              <a:rPr lang="en-IN" sz="1800" dirty="0"/>
              <a:t> </a:t>
            </a:r>
          </a:p>
          <a:p>
            <a:pPr marL="342900" indent="-342900">
              <a:buFont typeface="+mj-lt"/>
              <a:buAutoNum type="arabicPeriod"/>
            </a:pPr>
            <a:r>
              <a:rPr lang="en-IN" sz="1800" dirty="0" err="1"/>
              <a:t>LinkedHashSet</a:t>
            </a:r>
            <a:r>
              <a:rPr lang="en-IN" sz="1800" dirty="0"/>
              <a:t> </a:t>
            </a:r>
          </a:p>
          <a:p>
            <a:pPr marL="342900" indent="-342900">
              <a:buFont typeface="+mj-lt"/>
              <a:buAutoNum type="arabicPeriod"/>
            </a:pPr>
            <a:r>
              <a:rPr lang="en-IN" sz="1800" dirty="0" err="1"/>
              <a:t>TreeSet</a:t>
            </a:r>
            <a:r>
              <a:rPr lang="en-IN" sz="1800" dirty="0"/>
              <a:t> </a:t>
            </a:r>
          </a:p>
          <a:p>
            <a:pPr marL="342900" indent="-342900">
              <a:buFont typeface="+mj-lt"/>
              <a:buAutoNum type="arabicPeriod"/>
            </a:pPr>
            <a:endParaRPr lang="en-IN" sz="1800" dirty="0"/>
          </a:p>
          <a:p>
            <a:pPr marL="342900" indent="-342900">
              <a:buFont typeface="+mj-lt"/>
              <a:buAutoNum type="arabicPeriod"/>
            </a:pPr>
            <a:endParaRPr lang="en-IN" dirty="0"/>
          </a:p>
        </p:txBody>
      </p:sp>
      <p:sp>
        <p:nvSpPr>
          <p:cNvPr id="5" name="Rectangle 4">
            <a:extLst>
              <a:ext uri="{FF2B5EF4-FFF2-40B4-BE49-F238E27FC236}">
                <a16:creationId xmlns:a16="http://schemas.microsoft.com/office/drawing/2014/main" id="{6308B382-D1CA-4A6A-AE5B-E5CB3C5CCDA1}"/>
              </a:ext>
            </a:extLst>
          </p:cNvPr>
          <p:cNvSpPr/>
          <p:nvPr/>
        </p:nvSpPr>
        <p:spPr>
          <a:xfrm>
            <a:off x="362635" y="3356213"/>
            <a:ext cx="3657600" cy="461665"/>
          </a:xfrm>
          <a:prstGeom prst="rect">
            <a:avLst/>
          </a:prstGeom>
        </p:spPr>
        <p:txBody>
          <a:bodyPr wrap="square">
            <a:spAutoFit/>
          </a:bodyPr>
          <a:lstStyle/>
          <a:p>
            <a:r>
              <a:rPr lang="en-IN" sz="2400" dirty="0"/>
              <a:t>The Legacy classes</a:t>
            </a:r>
          </a:p>
        </p:txBody>
      </p:sp>
      <p:sp>
        <p:nvSpPr>
          <p:cNvPr id="6" name="Rectangle 5">
            <a:extLst>
              <a:ext uri="{FF2B5EF4-FFF2-40B4-BE49-F238E27FC236}">
                <a16:creationId xmlns:a16="http://schemas.microsoft.com/office/drawing/2014/main" id="{760C43AC-D8B4-4451-8A3F-9995D600989E}"/>
              </a:ext>
            </a:extLst>
          </p:cNvPr>
          <p:cNvSpPr/>
          <p:nvPr/>
        </p:nvSpPr>
        <p:spPr>
          <a:xfrm>
            <a:off x="2618700" y="3356213"/>
            <a:ext cx="4572000" cy="2031325"/>
          </a:xfrm>
          <a:prstGeom prst="rect">
            <a:avLst/>
          </a:prstGeom>
        </p:spPr>
        <p:txBody>
          <a:bodyPr>
            <a:spAutoFit/>
          </a:bodyPr>
          <a:lstStyle/>
          <a:p>
            <a:pPr>
              <a:buFont typeface="+mj-lt"/>
              <a:buAutoNum type="arabicPeriod"/>
            </a:pPr>
            <a:endParaRPr lang="en-US" dirty="0"/>
          </a:p>
          <a:p>
            <a:pPr>
              <a:buFont typeface="+mj-lt"/>
              <a:buAutoNum type="arabicPeriod"/>
            </a:pPr>
            <a:r>
              <a:rPr lang="en-US" sz="1800" dirty="0"/>
              <a:t>  Dictionary</a:t>
            </a:r>
          </a:p>
          <a:p>
            <a:pPr>
              <a:buFont typeface="+mj-lt"/>
              <a:buAutoNum type="arabicPeriod"/>
            </a:pPr>
            <a:r>
              <a:rPr lang="en-US" sz="1800" dirty="0"/>
              <a:t>  </a:t>
            </a:r>
            <a:r>
              <a:rPr lang="en-US" sz="1800" dirty="0" err="1"/>
              <a:t>HashTable</a:t>
            </a:r>
            <a:endParaRPr lang="en-US" sz="1800" dirty="0"/>
          </a:p>
          <a:p>
            <a:pPr>
              <a:buFont typeface="+mj-lt"/>
              <a:buAutoNum type="arabicPeriod"/>
            </a:pPr>
            <a:r>
              <a:rPr lang="en-US" sz="1800" dirty="0"/>
              <a:t>  Properties</a:t>
            </a:r>
          </a:p>
          <a:p>
            <a:pPr>
              <a:buFont typeface="+mj-lt"/>
              <a:buAutoNum type="arabicPeriod"/>
            </a:pPr>
            <a:r>
              <a:rPr lang="en-US" sz="1800" dirty="0"/>
              <a:t>  Stack</a:t>
            </a:r>
          </a:p>
          <a:p>
            <a:pPr>
              <a:buFont typeface="+mj-lt"/>
              <a:buAutoNum type="arabicPeriod"/>
            </a:pPr>
            <a:r>
              <a:rPr lang="en-US" sz="1800" dirty="0"/>
              <a:t>  Vector</a:t>
            </a:r>
          </a:p>
        </p:txBody>
      </p:sp>
      <p:sp>
        <p:nvSpPr>
          <p:cNvPr id="7" name="Rectangle 6">
            <a:extLst>
              <a:ext uri="{FF2B5EF4-FFF2-40B4-BE49-F238E27FC236}">
                <a16:creationId xmlns:a16="http://schemas.microsoft.com/office/drawing/2014/main" id="{ACFD5C80-B371-4CD5-B852-8C1588A6CE37}"/>
              </a:ext>
            </a:extLst>
          </p:cNvPr>
          <p:cNvSpPr/>
          <p:nvPr/>
        </p:nvSpPr>
        <p:spPr>
          <a:xfrm>
            <a:off x="457200" y="5045834"/>
            <a:ext cx="6248400" cy="1200329"/>
          </a:xfrm>
          <a:prstGeom prst="rect">
            <a:avLst/>
          </a:prstGeom>
        </p:spPr>
        <p:txBody>
          <a:bodyPr wrap="square">
            <a:spAutoFit/>
          </a:bodyPr>
          <a:lstStyle/>
          <a:p>
            <a:endParaRPr lang="en-US" dirty="0"/>
          </a:p>
          <a:p>
            <a:r>
              <a:rPr lang="en-US" sz="1800" dirty="0"/>
              <a:t>There is only one legacy interface called </a:t>
            </a:r>
            <a:r>
              <a:rPr lang="en-US" sz="1800" b="1" dirty="0"/>
              <a:t>Enumeration</a:t>
            </a:r>
            <a:endParaRPr lang="en-US" sz="1800" dirty="0"/>
          </a:p>
          <a:p>
            <a:r>
              <a:rPr lang="en-US" sz="1800" b="1" dirty="0"/>
              <a:t>NOTE:</a:t>
            </a:r>
            <a:r>
              <a:rPr lang="en-US" sz="1800" dirty="0"/>
              <a:t> All the legacy classes are synchronized</a:t>
            </a:r>
          </a:p>
        </p:txBody>
      </p:sp>
      <p:sp>
        <p:nvSpPr>
          <p:cNvPr id="14" name="Title 13">
            <a:extLst>
              <a:ext uri="{FF2B5EF4-FFF2-40B4-BE49-F238E27FC236}">
                <a16:creationId xmlns:a16="http://schemas.microsoft.com/office/drawing/2014/main" id="{FE45CD5C-A486-426D-820B-1D0C9D0C6F35}"/>
              </a:ext>
            </a:extLst>
          </p:cNvPr>
          <p:cNvSpPr>
            <a:spLocks noGrp="1"/>
          </p:cNvSpPr>
          <p:nvPr>
            <p:ph type="title"/>
          </p:nvPr>
        </p:nvSpPr>
        <p:spPr/>
        <p:txBody>
          <a:bodyPr/>
          <a:lstStyle/>
          <a:p>
            <a:r>
              <a:rPr lang="en-IN" dirty="0"/>
              <a:t>TYPES OF COLLECTION CLASS</a:t>
            </a:r>
          </a:p>
        </p:txBody>
      </p:sp>
    </p:spTree>
    <p:extLst>
      <p:ext uri="{BB962C8B-B14F-4D97-AF65-F5344CB8AC3E}">
        <p14:creationId xmlns:p14="http://schemas.microsoft.com/office/powerpoint/2010/main" val="2746154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
          <p:cNvSpPr>
            <a:spLocks noGrp="1"/>
          </p:cNvSpPr>
          <p:nvPr>
            <p:ph type="title"/>
          </p:nvPr>
        </p:nvSpPr>
        <p:spPr/>
        <p:txBody>
          <a:bodyPr>
            <a:normAutofit/>
          </a:bodyPr>
          <a:lstStyle/>
          <a:p>
            <a:pPr algn="l"/>
            <a:r>
              <a:rPr lang="en-US" dirty="0">
                <a:latin typeface="+mn-lt"/>
                <a:cs typeface="Calibri" panose="020F0502020204030204" pitchFamily="34" charset="0"/>
              </a:rPr>
              <a:t>Common</a:t>
            </a:r>
            <a:r>
              <a:rPr lang="en-US" dirty="0">
                <a:latin typeface="+mn-lt"/>
                <a:cs typeface="Calibri Light" panose="020F0302020204030204" pitchFamily="34" charset="0"/>
              </a:rPr>
              <a:t> Methods of Collection</a:t>
            </a:r>
          </a:p>
        </p:txBody>
      </p:sp>
      <p:graphicFrame>
        <p:nvGraphicFramePr>
          <p:cNvPr id="2" name="Content Placeholder 1">
            <a:extLst>
              <a:ext uri="{FF2B5EF4-FFF2-40B4-BE49-F238E27FC236}">
                <a16:creationId xmlns:a16="http://schemas.microsoft.com/office/drawing/2014/main" id="{7B7243C4-BF87-4940-9008-D659CA183DA5}"/>
              </a:ext>
            </a:extLst>
          </p:cNvPr>
          <p:cNvGraphicFramePr>
            <a:graphicFrameLocks noGrp="1"/>
          </p:cNvGraphicFramePr>
          <p:nvPr>
            <p:ph idx="1"/>
            <p:extLst>
              <p:ext uri="{D42A27DB-BD31-4B8C-83A1-F6EECF244321}">
                <p14:modId xmlns:p14="http://schemas.microsoft.com/office/powerpoint/2010/main" val="1235079527"/>
              </p:ext>
            </p:extLst>
          </p:nvPr>
        </p:nvGraphicFramePr>
        <p:xfrm>
          <a:off x="352696" y="809411"/>
          <a:ext cx="11108836" cy="5714998"/>
        </p:xfrm>
        <a:graphic>
          <a:graphicData uri="http://schemas.openxmlformats.org/drawingml/2006/table">
            <a:tbl>
              <a:tblPr firstRow="1" firstCol="1" bandRow="1">
                <a:tableStyleId>{5C22544A-7EE6-4342-B048-85BDC9FD1C3A}</a:tableStyleId>
              </a:tblPr>
              <a:tblGrid>
                <a:gridCol w="2599440">
                  <a:extLst>
                    <a:ext uri="{9D8B030D-6E8A-4147-A177-3AD203B41FA5}">
                      <a16:colId xmlns:a16="http://schemas.microsoft.com/office/drawing/2014/main" val="993778584"/>
                    </a:ext>
                  </a:extLst>
                </a:gridCol>
                <a:gridCol w="8509396">
                  <a:extLst>
                    <a:ext uri="{9D8B030D-6E8A-4147-A177-3AD203B41FA5}">
                      <a16:colId xmlns:a16="http://schemas.microsoft.com/office/drawing/2014/main" val="1643044374"/>
                    </a:ext>
                  </a:extLst>
                </a:gridCol>
              </a:tblGrid>
              <a:tr h="225838">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Modifier and Type</a:t>
                      </a:r>
                      <a:endParaRPr lang="en-IN" sz="1100" kern="1200" dirty="0">
                        <a:solidFill>
                          <a:schemeClr val="tx1"/>
                        </a:solidFill>
                        <a:latin typeface="Calibri" charset="0"/>
                        <a:ea typeface="Calibri" panose="020F0502020204030204" pitchFamily="34" charset="0"/>
                        <a:cs typeface="Calibri" charset="0"/>
                      </a:endParaRPr>
                    </a:p>
                  </a:txBody>
                  <a:tcPr marL="66675" marR="190500"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Method and Description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2966108368"/>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rPr>
                        <a:t>boolean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2"/>
                        </a:rPr>
                        <a:t>add</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type parameter in Collection"/>
                        </a:rPr>
                        <a:t>E</a:t>
                      </a:r>
                      <a:r>
                        <a:rPr lang="en-IN" sz="1100" kern="1200" dirty="0">
                          <a:solidFill>
                            <a:schemeClr val="tx1"/>
                          </a:solidFill>
                          <a:latin typeface="Calibri" charset="0"/>
                          <a:cs typeface="Calibri" charset="0"/>
                        </a:rPr>
                        <a:t> e)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Ensures that this collection contains the specified element (optional operation).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195390547"/>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rPr>
                        <a:t>boolean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hlinkClick r:id="rId4"/>
                        </a:rPr>
                        <a:t>addAll</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interface in java.util"/>
                        </a:rPr>
                        <a:t>Collection</a:t>
                      </a:r>
                      <a:r>
                        <a:rPr lang="en-IN" sz="1100" kern="1200" dirty="0">
                          <a:solidFill>
                            <a:schemeClr val="tx1"/>
                          </a:solidFill>
                          <a:latin typeface="Calibri" charset="0"/>
                          <a:cs typeface="Calibri" charset="0"/>
                        </a:rPr>
                        <a:t>&lt;? extends </a:t>
                      </a:r>
                      <a:r>
                        <a:rPr lang="en-IN" sz="1100" kern="1200" dirty="0">
                          <a:solidFill>
                            <a:schemeClr val="tx1"/>
                          </a:solidFill>
                          <a:latin typeface="Calibri" charset="0"/>
                          <a:cs typeface="Calibri" charset="0"/>
                          <a:hlinkClick r:id="rId3" tooltip="type parameter in Collection"/>
                        </a:rPr>
                        <a:t>E</a:t>
                      </a:r>
                      <a:r>
                        <a:rPr lang="en-IN" sz="1100" kern="1200" dirty="0">
                          <a:solidFill>
                            <a:schemeClr val="tx1"/>
                          </a:solidFill>
                          <a:latin typeface="Calibri" charset="0"/>
                          <a:cs typeface="Calibri" charset="0"/>
                        </a:rPr>
                        <a:t>&gt; c)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Adds all of the elements in the specified collection to this collection (optional operation).</a:t>
                      </a:r>
                      <a:endParaRPr lang="en-IN" sz="1100" kern="1200" dirty="0">
                        <a:solidFill>
                          <a:schemeClr val="tx1"/>
                        </a:solidFill>
                        <a:latin typeface="Calibri" charset="0"/>
                        <a:ea typeface="+mn-ea"/>
                        <a:cs typeface="Calibri" charset="0"/>
                      </a:endParaRPr>
                    </a:p>
                  </a:txBody>
                  <a:tcPr marL="66675" marR="28575" marT="28575" marB="28575"/>
                </a:tc>
                <a:extLst>
                  <a:ext uri="{0D108BD9-81ED-4DB2-BD59-A6C34878D82A}">
                    <a16:rowId xmlns:a16="http://schemas.microsoft.com/office/drawing/2014/main" val="2648281651"/>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5"/>
                        </a:rPr>
                        <a:t>contains</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6" tooltip="class in java.lang"/>
                        </a:rPr>
                        <a:t>Object</a:t>
                      </a:r>
                      <a:r>
                        <a:rPr lang="en-IN" sz="1100" kern="1200" dirty="0">
                          <a:solidFill>
                            <a:schemeClr val="tx1"/>
                          </a:solidFill>
                          <a:latin typeface="Calibri" charset="0"/>
                          <a:cs typeface="Calibri" charset="0"/>
                        </a:rPr>
                        <a:t> o)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Returns true if this collection contains the specified element.</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3823745898"/>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hlinkClick r:id="rId7"/>
                        </a:rPr>
                        <a:t>containsAll</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interface in java.util"/>
                        </a:rPr>
                        <a:t>Collection</a:t>
                      </a:r>
                      <a:r>
                        <a:rPr lang="en-IN" sz="1100" kern="1200" dirty="0">
                          <a:solidFill>
                            <a:schemeClr val="tx1"/>
                          </a:solidFill>
                          <a:latin typeface="Calibri" charset="0"/>
                          <a:cs typeface="Calibri" charset="0"/>
                        </a:rPr>
                        <a:t>&lt;?&gt; c)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Returns true if this collection contains all of the elements in the specified collection.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3300143531"/>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Iterator&lt;E&gt;</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8"/>
                        </a:rPr>
                        <a:t>iterator</a:t>
                      </a:r>
                      <a:r>
                        <a:rPr lang="en-IN" sz="1100" kern="1200" dirty="0">
                          <a:solidFill>
                            <a:schemeClr val="tx1"/>
                          </a:solidFill>
                          <a:latin typeface="Calibri" charset="0"/>
                          <a:cs typeface="Calibri" charset="0"/>
                        </a:rPr>
                        <a:t>()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Returns an iterator over the elements in this collection.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1980166814"/>
                  </a:ext>
                </a:extLst>
              </a:tr>
              <a:tr h="729358">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9"/>
                        </a:rPr>
                        <a:t>remove</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6" tooltip="class in java.lang"/>
                        </a:rPr>
                        <a:t>Object</a:t>
                      </a:r>
                      <a:r>
                        <a:rPr lang="en-IN" sz="1100" kern="1200" dirty="0">
                          <a:solidFill>
                            <a:schemeClr val="tx1"/>
                          </a:solidFill>
                          <a:latin typeface="Calibri" charset="0"/>
                          <a:cs typeface="Calibri" charset="0"/>
                        </a:rPr>
                        <a:t> o)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Removes a single instance of the specified element from this collection, if it is present (optional operation).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2790486112"/>
                  </a:ext>
                </a:extLst>
              </a:tr>
              <a:tr h="729358">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hlinkClick r:id="rId10"/>
                        </a:rPr>
                        <a:t>removeAll</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interface in java.util"/>
                        </a:rPr>
                        <a:t>Collection</a:t>
                      </a:r>
                      <a:r>
                        <a:rPr lang="en-IN" sz="1100" kern="1200" dirty="0">
                          <a:solidFill>
                            <a:schemeClr val="tx1"/>
                          </a:solidFill>
                          <a:latin typeface="Calibri" charset="0"/>
                          <a:cs typeface="Calibri" charset="0"/>
                        </a:rPr>
                        <a:t>&lt;?&gt; c)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Removes all of this collection's elements that are also contained in the specified collection (optional operation).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3477681379"/>
                  </a:ext>
                </a:extLst>
              </a:tr>
              <a:tr h="729358">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hlinkClick r:id="rId11"/>
                        </a:rPr>
                        <a:t>retainAll</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interface in java.util"/>
                        </a:rPr>
                        <a:t>Collection</a:t>
                      </a:r>
                      <a:r>
                        <a:rPr lang="en-IN" sz="1100" kern="1200" dirty="0">
                          <a:solidFill>
                            <a:schemeClr val="tx1"/>
                          </a:solidFill>
                          <a:latin typeface="Calibri" charset="0"/>
                          <a:cs typeface="Calibri" charset="0"/>
                        </a:rPr>
                        <a:t>&lt;?&gt; c)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Retains only the elements in this collection that are contained in the specified collection (optional operation).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3754691018"/>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int</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12"/>
                        </a:rPr>
                        <a:t>size</a:t>
                      </a:r>
                      <a:r>
                        <a:rPr lang="en-IN" sz="1100" kern="1200" dirty="0">
                          <a:solidFill>
                            <a:schemeClr val="tx1"/>
                          </a:solidFill>
                          <a:latin typeface="Calibri" charset="0"/>
                          <a:cs typeface="Calibri" charset="0"/>
                        </a:rPr>
                        <a:t>()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Returns the number of elements in this collection.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1670305030"/>
                  </a:ext>
                </a:extLst>
              </a:tr>
            </a:tbl>
          </a:graphicData>
        </a:graphic>
      </p:graphicFrame>
    </p:spTree>
    <p:extLst>
      <p:ext uri="{BB962C8B-B14F-4D97-AF65-F5344CB8AC3E}">
        <p14:creationId xmlns:p14="http://schemas.microsoft.com/office/powerpoint/2010/main" val="1051421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74AF93BD0EC84EA6A549CA4A6EC283" ma:contentTypeVersion="12" ma:contentTypeDescription="Create a new document." ma:contentTypeScope="" ma:versionID="f012ded5c781ca77b273f68ca946d603">
  <xsd:schema xmlns:xsd="http://www.w3.org/2001/XMLSchema" xmlns:xs="http://www.w3.org/2001/XMLSchema" xmlns:p="http://schemas.microsoft.com/office/2006/metadata/properties" xmlns:ns2="6907db24-4a3f-4aee-b534-c563ad9e0bb0" xmlns:ns3="1db86307-c299-4550-8338-a812d441b939" targetNamespace="http://schemas.microsoft.com/office/2006/metadata/properties" ma:root="true" ma:fieldsID="c5d87be03bae3a908752ae828339be65" ns2:_="" ns3:_="">
    <xsd:import namespace="6907db24-4a3f-4aee-b534-c563ad9e0bb0"/>
    <xsd:import namespace="1db86307-c299-4550-8338-a812d441b9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7db24-4a3f-4aee-b534-c563ad9e0b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b86307-c299-4550-8338-a812d441b93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C367E-4CE7-46E5-87C0-3BEE2F5012C3}"/>
</file>

<file path=customXml/itemProps2.xml><?xml version="1.0" encoding="utf-8"?>
<ds:datastoreItem xmlns:ds="http://schemas.openxmlformats.org/officeDocument/2006/customXml" ds:itemID="{8A4051C1-8143-4B81-AC75-27C6C42BFBF7}">
  <ds:schemaRefs>
    <ds:schemaRef ds:uri="http://schemas.microsoft.com/sharepoint/v3/contenttype/forms"/>
  </ds:schemaRefs>
</ds:datastoreItem>
</file>

<file path=customXml/itemProps3.xml><?xml version="1.0" encoding="utf-8"?>
<ds:datastoreItem xmlns:ds="http://schemas.openxmlformats.org/officeDocument/2006/customXml" ds:itemID="{63CE6583-15BA-42B6-A697-656F21EC76E6}">
  <ds:schemaRefs>
    <ds:schemaRef ds:uri="http://schemas.microsoft.com/office/2006/metadata/properties"/>
    <ds:schemaRef ds:uri="http://schemas.microsoft.com/office/2006/documentManagement/types"/>
    <ds:schemaRef ds:uri="http://www.w3.org/XML/1998/namespace"/>
    <ds:schemaRef ds:uri="http://purl.org/dc/elements/1.1/"/>
    <ds:schemaRef ds:uri="http://purl.org/dc/terms/"/>
    <ds:schemaRef ds:uri="http://schemas.microsoft.com/sharepoint/v3"/>
    <ds:schemaRef ds:uri="http://schemas.openxmlformats.org/package/2006/metadata/core-properties"/>
    <ds:schemaRef ds:uri="http://schemas.microsoft.com/office/infopath/2007/PartnerControls"/>
    <ds:schemaRef ds:uri="0d5316b6-4ab9-4630-bb19-54590b21769a"/>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4785</Words>
  <Application>Microsoft Office PowerPoint</Application>
  <PresentationFormat>Widescreen</PresentationFormat>
  <Paragraphs>533</Paragraphs>
  <Slides>80</Slides>
  <Notes>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80</vt:i4>
      </vt:variant>
    </vt:vector>
  </HeadingPairs>
  <TitlesOfParts>
    <vt:vector size="95" baseType="lpstr">
      <vt:lpstr>Novecento Book</vt:lpstr>
      <vt:lpstr>Arial</vt:lpstr>
      <vt:lpstr>Calibri</vt:lpstr>
      <vt:lpstr>Calibri Light</vt:lpstr>
      <vt:lpstr>Cambria</vt:lpstr>
      <vt:lpstr>Century Gothic</vt:lpstr>
      <vt:lpstr>Symbol</vt:lpstr>
      <vt:lpstr>Webdings</vt:lpstr>
      <vt:lpstr>Wingdings</vt:lpstr>
      <vt:lpstr>Wingdings 2</vt:lpstr>
      <vt:lpstr>Office Theme</vt:lpstr>
      <vt:lpstr>Office Theme</vt:lpstr>
      <vt:lpstr>15_HCL Template</vt:lpstr>
      <vt:lpstr>1_HCL Template</vt:lpstr>
      <vt:lpstr>2_HCL Template</vt:lpstr>
      <vt:lpstr>PowerPoint Presentation</vt:lpstr>
      <vt:lpstr>Agenda</vt:lpstr>
      <vt:lpstr>Prerequisites</vt:lpstr>
      <vt:lpstr>INTRODUCTION</vt:lpstr>
      <vt:lpstr>Advantages of collection</vt:lpstr>
      <vt:lpstr> Interfaces and their implementation </vt:lpstr>
      <vt:lpstr> Collection Interfaces </vt:lpstr>
      <vt:lpstr>TYPES OF COLLECTION CLASS</vt:lpstr>
      <vt:lpstr>Common Methods of Collection</vt:lpstr>
      <vt:lpstr>Common Methods in List</vt:lpstr>
      <vt:lpstr>Commonly used Classes of List</vt:lpstr>
      <vt:lpstr>ArrayList</vt:lpstr>
      <vt:lpstr>ArrayList</vt:lpstr>
      <vt:lpstr>LinkedList</vt:lpstr>
      <vt:lpstr>ArrayList and LinkedList Difference</vt:lpstr>
      <vt:lpstr>Set</vt:lpstr>
      <vt:lpstr>Commonly used classes of Set</vt:lpstr>
      <vt:lpstr>HashSet</vt:lpstr>
      <vt:lpstr>HashSet Example</vt:lpstr>
      <vt:lpstr>LinkedHashSet</vt:lpstr>
      <vt:lpstr>TreeSet</vt:lpstr>
      <vt:lpstr>Map</vt:lpstr>
      <vt:lpstr>Map</vt:lpstr>
      <vt:lpstr>Commonly used classes from Map</vt:lpstr>
      <vt:lpstr>HashMap</vt:lpstr>
      <vt:lpstr>HashMap Example</vt:lpstr>
      <vt:lpstr>LinkedHashMap</vt:lpstr>
      <vt:lpstr>LinkedHashMap Example</vt:lpstr>
      <vt:lpstr>TreeMap</vt:lpstr>
      <vt:lpstr>TreeMap Example</vt:lpstr>
      <vt:lpstr>Iterator</vt:lpstr>
      <vt:lpstr> Iterator Example</vt:lpstr>
      <vt:lpstr>ListItreator</vt:lpstr>
      <vt:lpstr>LIST ITERATOR OUTPUT</vt:lpstr>
      <vt:lpstr>Arrays Class</vt:lpstr>
      <vt:lpstr>Arrays class example</vt:lpstr>
      <vt:lpstr>Java Scanner class</vt:lpstr>
      <vt:lpstr>EXAMPLE</vt:lpstr>
      <vt:lpstr>Vector</vt:lpstr>
      <vt:lpstr>Vector Example</vt:lpstr>
      <vt:lpstr>VECTOR OUTPUT</vt:lpstr>
      <vt:lpstr> Queue Interface In Java </vt:lpstr>
      <vt:lpstr> Operations on Queue :  </vt:lpstr>
      <vt:lpstr>Example</vt:lpstr>
      <vt:lpstr>Hashtable</vt:lpstr>
      <vt:lpstr>HashTable Example</vt:lpstr>
      <vt:lpstr>Properties class in Java</vt:lpstr>
      <vt:lpstr>Properties class in Java</vt:lpstr>
      <vt:lpstr>Enumeration</vt:lpstr>
      <vt:lpstr>Example</vt:lpstr>
      <vt:lpstr>Iterator and Enumeration Difference</vt:lpstr>
      <vt:lpstr>Generics</vt:lpstr>
      <vt:lpstr>Example</vt:lpstr>
      <vt:lpstr>Example</vt:lpstr>
      <vt:lpstr>Example</vt:lpstr>
      <vt:lpstr>Comparable  Interface</vt:lpstr>
      <vt:lpstr>Comparable  Example</vt:lpstr>
      <vt:lpstr>Comparable  Example Contd…</vt:lpstr>
      <vt:lpstr>Comparable  Example AND OUTPUT</vt:lpstr>
      <vt:lpstr> Comparator interface </vt:lpstr>
      <vt:lpstr>Comparator EXAMPLE</vt:lpstr>
      <vt:lpstr>Comparator EXAMPLE</vt:lpstr>
      <vt:lpstr>Comparator OUTPUT</vt:lpstr>
      <vt:lpstr>Comparable and comparator Difference</vt:lpstr>
      <vt:lpstr>Calendar</vt:lpstr>
      <vt:lpstr>Calendar</vt:lpstr>
      <vt:lpstr>Date EXAMPLE</vt:lpstr>
      <vt:lpstr>Map.Entry</vt:lpstr>
      <vt:lpstr>Map.Entry Example</vt:lpstr>
      <vt:lpstr>MAP.ENTRY OUTPUT</vt:lpstr>
      <vt:lpstr>ResourceBundle class in Java</vt:lpstr>
      <vt:lpstr>Commonly used methods of ResourceBundle class</vt:lpstr>
      <vt:lpstr>Example of ResourceBundle class</vt:lpstr>
      <vt:lpstr>STRINGTOKENIZER</vt:lpstr>
      <vt:lpstr>STRINGTOKENIZER EXAMPLE</vt:lpstr>
      <vt:lpstr>Quiz</vt:lpstr>
      <vt:lpstr>Quiz</vt:lpstr>
      <vt:lpstr>Quiz</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2017-01-06T18:48:18Z</dcterms:created>
  <dcterms:modified xsi:type="dcterms:W3CDTF">2021-04-30T13:36:19Z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0x0101008674AF93BD0EC84EA6A549CA4A6EC283</vt:lpwstr>
  </property>
  <property fmtid="{D5CDD505-2E9C-101B-9397-08002B2CF9AE}" pid="3" name="TitusGUID">
    <vt:lpwstr>c97dfa41-a38f-4119-82ad-0ff9a4404ce5</vt:lpwstr>
  </property>
  <property fmtid="{D5CDD505-2E9C-101B-9397-08002B2CF9AE}" pid="4" name="HCL_Cla5s_D6">
    <vt:lpwstr>False</vt:lpwstr>
  </property>
  <property fmtid="{D5CDD505-2E9C-101B-9397-08002B2CF9AE}" pid="5" name="HCLClassification">
    <vt:lpwstr>HCL_Cla5s_1nt3rnal</vt:lpwstr>
  </property>
  <property fmtid="{D5CDD505-2E9C-101B-9397-08002B2CF9AE}" pid="6" name="HCLClassD6">
    <vt:lpwstr>False</vt:lpwstr>
  </property>
</Properties>
</file>